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/>
    <p:restoredTop sz="94666"/>
  </p:normalViewPr>
  <p:slideViewPr>
    <p:cSldViewPr snapToGrid="0" snapToObjects="1">
      <p:cViewPr varScale="1">
        <p:scale>
          <a:sx n="101" d="100"/>
          <a:sy n="101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3D547-8941-7C43-8F20-BAF3F49F2AB0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E7CBA-0F80-7445-915C-631BEFB4E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7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32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9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56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1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49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1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3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17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3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1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9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2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1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5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7CBA-0F80-7445-915C-631BEFB4EE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6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3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7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4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0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7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6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7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8584D-C0D7-8245-A0EC-5DE22FF600C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9FB2-4BC9-D745-8798-8D3F7150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Multi-Division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Ironic reality</a:t>
            </a:r>
          </a:p>
          <a:p>
            <a:pPr lvl="1"/>
            <a:r>
              <a:rPr lang="en-US" dirty="0" smtClean="0"/>
              <a:t>Very first technology used to transmit voice wirelessly</a:t>
            </a:r>
          </a:p>
          <a:p>
            <a:pPr lvl="1"/>
            <a:r>
              <a:rPr lang="en-US" dirty="0" smtClean="0"/>
              <a:t>We still use it today</a:t>
            </a:r>
          </a:p>
          <a:p>
            <a:r>
              <a:rPr lang="en-US" dirty="0" smtClean="0"/>
              <a:t>This tells us how new this wireless tech really is!</a:t>
            </a:r>
          </a:p>
          <a:p>
            <a:r>
              <a:rPr lang="en-US" dirty="0" smtClean="0"/>
              <a:t>Terms</a:t>
            </a:r>
          </a:p>
          <a:p>
            <a:pPr lvl="1"/>
            <a:r>
              <a:rPr lang="en-US" dirty="0" smtClean="0"/>
              <a:t>Amplitude</a:t>
            </a:r>
          </a:p>
          <a:p>
            <a:pPr lvl="2"/>
            <a:r>
              <a:rPr lang="en-US" dirty="0" smtClean="0"/>
              <a:t>Maximum extent of vibration or oscillation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656" y="3574297"/>
            <a:ext cx="5207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 is a carrier wave that never changes</a:t>
            </a:r>
          </a:p>
          <a:p>
            <a:pPr lvl="1"/>
            <a:r>
              <a:rPr lang="en-US" dirty="0" smtClean="0"/>
              <a:t>It’s continuous, although unexciting</a:t>
            </a:r>
          </a:p>
          <a:p>
            <a:pPr lvl="1"/>
            <a:r>
              <a:rPr lang="en-US" dirty="0" smtClean="0"/>
              <a:t>We get the sound by modulating the carrier</a:t>
            </a:r>
          </a:p>
          <a:p>
            <a:pPr lvl="1"/>
            <a:r>
              <a:rPr lang="en-US" dirty="0" smtClean="0"/>
              <a:t>Modulate it with our “data”</a:t>
            </a:r>
          </a:p>
          <a:p>
            <a:r>
              <a:rPr lang="en-US" dirty="0" smtClean="0"/>
              <a:t> Problem this leaves…</a:t>
            </a:r>
          </a:p>
          <a:p>
            <a:pPr lvl="1"/>
            <a:r>
              <a:rPr lang="en-US" dirty="0" smtClean="0"/>
              <a:t>Electromagnetic radiation exists all around us</a:t>
            </a:r>
          </a:p>
          <a:p>
            <a:pPr lvl="1"/>
            <a:r>
              <a:rPr lang="en-US" dirty="0" smtClean="0"/>
              <a:t>The purpose of AM’s carrier is to blend in with the natural environment</a:t>
            </a:r>
          </a:p>
          <a:p>
            <a:pPr lvl="1"/>
            <a:r>
              <a:rPr lang="en-US" dirty="0" smtClean="0"/>
              <a:t>Any receiver will also pickup this background noise</a:t>
            </a:r>
          </a:p>
          <a:p>
            <a:pPr lvl="2"/>
            <a:r>
              <a:rPr lang="en-US" dirty="0" smtClean="0"/>
              <a:t>And AMPLIFY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711" y="1132064"/>
            <a:ext cx="7957949" cy="30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compressing wave’s power, change how often we see the wave</a:t>
            </a:r>
          </a:p>
          <a:p>
            <a:pPr lvl="1"/>
            <a:r>
              <a:rPr lang="en-US" dirty="0" smtClean="0"/>
              <a:t>Aka, change the frequency</a:t>
            </a:r>
          </a:p>
          <a:p>
            <a:r>
              <a:rPr lang="en-US" dirty="0" smtClean="0"/>
              <a:t>Huge signal-to-noise ration (SNR) bonus</a:t>
            </a:r>
          </a:p>
          <a:p>
            <a:pPr lvl="1"/>
            <a:r>
              <a:rPr lang="en-US" dirty="0" smtClean="0"/>
              <a:t>Less environmental factors to influence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03" y="2731294"/>
            <a:ext cx="32512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 Radio receiver powered by AM radio waves</a:t>
            </a:r>
          </a:p>
          <a:p>
            <a:pPr lvl="1"/>
            <a:r>
              <a:rPr lang="en-US" dirty="0" smtClean="0"/>
              <a:t>No plugging in, no batteries,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Passive receiver</a:t>
            </a:r>
          </a:p>
          <a:p>
            <a:pPr lvl="1"/>
            <a:r>
              <a:rPr lang="en-US" dirty="0" smtClean="0"/>
              <a:t>Produce fairly weak sound</a:t>
            </a:r>
          </a:p>
          <a:p>
            <a:r>
              <a:rPr lang="en-US" dirty="0" smtClean="0"/>
              <a:t>Active receivers</a:t>
            </a:r>
          </a:p>
          <a:p>
            <a:pPr lvl="1"/>
            <a:r>
              <a:rPr lang="en-US" dirty="0" smtClean="0"/>
              <a:t>Use power to amplify signal or audio through speakers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Roaming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we’ve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 spectrum is</a:t>
            </a:r>
          </a:p>
          <a:p>
            <a:r>
              <a:rPr lang="en-US" dirty="0" smtClean="0"/>
              <a:t>How spectrum is divided/shared</a:t>
            </a:r>
          </a:p>
          <a:p>
            <a:r>
              <a:rPr lang="en-US" dirty="0" smtClean="0"/>
              <a:t>Protocols used to actually make the sharing work</a:t>
            </a:r>
          </a:p>
          <a:p>
            <a:r>
              <a:rPr lang="en-US" dirty="0" smtClean="0"/>
              <a:t>Basic communication methods of mobile devices</a:t>
            </a:r>
          </a:p>
          <a:p>
            <a:r>
              <a:rPr lang="en-US" dirty="0" smtClean="0"/>
              <a:t>Problems that can exist with wireless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we’re going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Cellular specific stuff</a:t>
            </a:r>
          </a:p>
          <a:p>
            <a:pPr lvl="1"/>
            <a:r>
              <a:rPr lang="en-US" dirty="0" smtClean="0"/>
              <a:t>How the phone infrastructure works</a:t>
            </a:r>
          </a:p>
          <a:p>
            <a:pPr lvl="1"/>
            <a:r>
              <a:rPr lang="en-US" dirty="0" smtClean="0"/>
              <a:t>Devices roaming on wireless networks</a:t>
            </a:r>
          </a:p>
          <a:p>
            <a:pPr lvl="1"/>
            <a:r>
              <a:rPr lang="en-US" dirty="0" smtClean="0"/>
              <a:t>Handling massive data duplication to several devices</a:t>
            </a:r>
          </a:p>
          <a:p>
            <a:r>
              <a:rPr lang="en-US" dirty="0" err="1" smtClean="0"/>
              <a:t>Femtocells</a:t>
            </a:r>
            <a:r>
              <a:rPr lang="en-US" dirty="0" smtClean="0"/>
              <a:t>/microcells</a:t>
            </a:r>
          </a:p>
          <a:p>
            <a:r>
              <a:rPr lang="en-US" dirty="0" smtClean="0"/>
              <a:t>Network protocols used for communication</a:t>
            </a:r>
          </a:p>
          <a:p>
            <a:r>
              <a:rPr lang="en-US" dirty="0" smtClean="0"/>
              <a:t>Infrastructure needed for cellular networks</a:t>
            </a:r>
          </a:p>
          <a:p>
            <a:r>
              <a:rPr lang="en-US" dirty="0" smtClean="0"/>
              <a:t>802.11</a:t>
            </a:r>
          </a:p>
          <a:p>
            <a:r>
              <a:rPr lang="en-US" dirty="0" smtClean="0"/>
              <a:t>Other wireless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Ideally… a MS can communicate with the world</a:t>
            </a:r>
          </a:p>
          <a:p>
            <a:pPr lvl="1"/>
            <a:r>
              <a:rPr lang="en-US" dirty="0" smtClean="0"/>
              <a:t>From anywhere in the world</a:t>
            </a:r>
          </a:p>
          <a:p>
            <a:pPr lvl="1"/>
            <a:r>
              <a:rPr lang="en-US" dirty="0" smtClean="0"/>
              <a:t>While moving someplace else in the world</a:t>
            </a:r>
          </a:p>
          <a:p>
            <a:r>
              <a:rPr lang="en-US" dirty="0" smtClean="0"/>
              <a:t>Factors that impact this:</a:t>
            </a:r>
          </a:p>
          <a:p>
            <a:pPr lvl="1"/>
            <a:r>
              <a:rPr lang="en-US" dirty="0" smtClean="0"/>
              <a:t>Coverage of cellular networks</a:t>
            </a:r>
          </a:p>
          <a:p>
            <a:pPr lvl="1"/>
            <a:r>
              <a:rPr lang="en-US" dirty="0" smtClean="0"/>
              <a:t>Algorithms for negotiating handoffs</a:t>
            </a:r>
          </a:p>
          <a:p>
            <a:pPr lvl="2"/>
            <a:r>
              <a:rPr lang="en-US" dirty="0" smtClean="0"/>
              <a:t>What protocol do you connect with?</a:t>
            </a:r>
          </a:p>
          <a:p>
            <a:pPr lvl="1"/>
            <a:r>
              <a:rPr lang="en-US" dirty="0" smtClean="0"/>
              <a:t>Routing traffic over wired backbone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Pieces of cellphone networks</a:t>
            </a:r>
          </a:p>
          <a:p>
            <a:pPr lvl="1"/>
            <a:r>
              <a:rPr lang="en-US" dirty="0" smtClean="0"/>
              <a:t>BS/MS</a:t>
            </a:r>
          </a:p>
          <a:p>
            <a:pPr lvl="1"/>
            <a:r>
              <a:rPr lang="en-US" dirty="0" smtClean="0"/>
              <a:t>Base Station </a:t>
            </a:r>
            <a:r>
              <a:rPr lang="en-US" dirty="0" err="1" smtClean="0"/>
              <a:t>Transciever</a:t>
            </a:r>
            <a:r>
              <a:rPr lang="en-US" dirty="0" smtClean="0"/>
              <a:t> System (BTS)</a:t>
            </a:r>
          </a:p>
          <a:p>
            <a:pPr lvl="1"/>
            <a:r>
              <a:rPr lang="en-US" dirty="0" smtClean="0"/>
              <a:t>Authentication Center  (AUC)</a:t>
            </a:r>
          </a:p>
          <a:p>
            <a:pPr lvl="2"/>
            <a:r>
              <a:rPr lang="en-US" dirty="0" err="1" smtClean="0"/>
              <a:t>Auths</a:t>
            </a:r>
            <a:r>
              <a:rPr lang="en-US" dirty="0" smtClean="0"/>
              <a:t> people</a:t>
            </a:r>
          </a:p>
          <a:p>
            <a:pPr lvl="1"/>
            <a:r>
              <a:rPr lang="en-US" dirty="0" smtClean="0"/>
              <a:t>Equipment Identity Register (EIR)</a:t>
            </a:r>
          </a:p>
          <a:p>
            <a:pPr lvl="2"/>
            <a:r>
              <a:rPr lang="en-US" dirty="0" smtClean="0"/>
              <a:t>Can be combined with AUC</a:t>
            </a:r>
          </a:p>
          <a:p>
            <a:pPr lvl="2"/>
            <a:r>
              <a:rPr lang="en-US" dirty="0" smtClean="0"/>
              <a:t>Tracks devices</a:t>
            </a:r>
          </a:p>
          <a:p>
            <a:pPr lvl="1"/>
            <a:r>
              <a:rPr lang="en-US" dirty="0" smtClean="0"/>
              <a:t>Base Satiation Controller (BSC)</a:t>
            </a:r>
          </a:p>
          <a:p>
            <a:pPr lvl="2"/>
            <a:r>
              <a:rPr lang="en-US" dirty="0" smtClean="0"/>
              <a:t>Uplink of BTS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Home Location Register (HLR)</a:t>
            </a:r>
          </a:p>
          <a:p>
            <a:pPr lvl="2"/>
            <a:r>
              <a:rPr lang="en-US" dirty="0" smtClean="0"/>
              <a:t>Where are you from?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Visitor Location Register (VLR)</a:t>
            </a:r>
          </a:p>
          <a:p>
            <a:pPr lvl="2"/>
            <a:r>
              <a:rPr lang="en-US" dirty="0" smtClean="0"/>
              <a:t>Where are you currently?</a:t>
            </a:r>
          </a:p>
          <a:p>
            <a:pPr lvl="1"/>
            <a:r>
              <a:rPr lang="en-US" dirty="0" smtClean="0"/>
              <a:t>Mobile Switching Center (MSC)</a:t>
            </a:r>
          </a:p>
          <a:p>
            <a:pPr lvl="2"/>
            <a:r>
              <a:rPr lang="en-US" dirty="0" smtClean="0"/>
              <a:t>Controller of multiple BSC</a:t>
            </a:r>
          </a:p>
          <a:p>
            <a:pPr lvl="1"/>
            <a:r>
              <a:rPr lang="en-US" dirty="0" smtClean="0"/>
              <a:t>The gateway</a:t>
            </a:r>
          </a:p>
          <a:p>
            <a:pPr lvl="2"/>
            <a:r>
              <a:rPr lang="en-US" dirty="0" smtClean="0"/>
              <a:t>Link out to the world</a:t>
            </a:r>
          </a:p>
          <a:p>
            <a:pPr lvl="3"/>
            <a:r>
              <a:rPr lang="en-US" dirty="0" smtClean="0"/>
              <a:t>Typically: PSTN or ISDN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34056" y="3649581"/>
            <a:ext cx="969962" cy="485775"/>
          </a:xfrm>
          <a:prstGeom prst="rect">
            <a:avLst/>
          </a:prstGeom>
          <a:solidFill>
            <a:schemeClr val="accent2">
              <a:alpha val="50195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MSC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 rot="16200000">
            <a:off x="3323512" y="3394787"/>
            <a:ext cx="641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V="1">
            <a:off x="4789568" y="4075031"/>
            <a:ext cx="346075" cy="7731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5613481" y="1763631"/>
            <a:ext cx="825500" cy="471488"/>
          </a:xfrm>
          <a:prstGeom prst="flowChartMagneticDisk">
            <a:avLst/>
          </a:prstGeom>
          <a:solidFill>
            <a:srgbClr val="00CCFF">
              <a:alpha val="50195"/>
            </a:srgbClr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HLR</a:t>
            </a: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5613481" y="1223881"/>
            <a:ext cx="825500" cy="473075"/>
          </a:xfrm>
          <a:prstGeom prst="flowChartMagneticDisk">
            <a:avLst/>
          </a:prstGeom>
          <a:solidFill>
            <a:srgbClr val="00CCFF">
              <a:alpha val="50195"/>
            </a:srgbClr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VLR</a:t>
            </a: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5613481" y="2841544"/>
            <a:ext cx="825500" cy="471487"/>
          </a:xfrm>
          <a:prstGeom prst="flowChartMagneticDisk">
            <a:avLst/>
          </a:prstGeom>
          <a:solidFill>
            <a:srgbClr val="00CCFF">
              <a:alpha val="50195"/>
            </a:srgbClr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EIR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5613481" y="2301794"/>
            <a:ext cx="825500" cy="473075"/>
          </a:xfrm>
          <a:prstGeom prst="flowChartMagneticDisk">
            <a:avLst/>
          </a:prstGeom>
          <a:solidFill>
            <a:srgbClr val="00CCFF">
              <a:alpha val="50195"/>
            </a:srgbClr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AUC</a:t>
            </a:r>
          </a:p>
        </p:txBody>
      </p: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2132093" y="2451019"/>
            <a:ext cx="495300" cy="2074862"/>
            <a:chOff x="672" y="1622"/>
            <a:chExt cx="384" cy="1450"/>
          </a:xfrm>
        </p:grpSpPr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V="1">
              <a:off x="864" y="1622"/>
              <a:ext cx="192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 flipV="1">
              <a:off x="864" y="1622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 flipH="1">
              <a:off x="672" y="1622"/>
              <a:ext cx="192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 flipV="1">
              <a:off x="864" y="2976"/>
              <a:ext cx="192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V="1">
              <a:off x="864" y="2976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H="1">
              <a:off x="672" y="2976"/>
              <a:ext cx="192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Line 37"/>
          <p:cNvSpPr>
            <a:spLocks noChangeShapeType="1"/>
          </p:cNvSpPr>
          <p:nvPr/>
        </p:nvSpPr>
        <p:spPr bwMode="auto">
          <a:xfrm flipV="1">
            <a:off x="5388056" y="1493756"/>
            <a:ext cx="0" cy="21558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5388056" y="1493756"/>
            <a:ext cx="2254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5388056" y="2033506"/>
            <a:ext cx="2254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5388056" y="2571669"/>
            <a:ext cx="2254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>
            <a:off x="5388056" y="3111419"/>
            <a:ext cx="2254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6432631" y="4795756"/>
            <a:ext cx="1446212" cy="850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Gateway  MSC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162631" y="5513306"/>
            <a:ext cx="931862" cy="485775"/>
          </a:xfrm>
          <a:prstGeom prst="rect">
            <a:avLst/>
          </a:prstGeom>
          <a:solidFill>
            <a:schemeClr val="accent2">
              <a:alpha val="50195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MSC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 rot="16200000">
            <a:off x="5302331" y="4503656"/>
            <a:ext cx="471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7" name="Line 45"/>
          <p:cNvSpPr>
            <a:spLocks noChangeShapeType="1"/>
          </p:cNvSpPr>
          <p:nvPr/>
        </p:nvSpPr>
        <p:spPr bwMode="auto">
          <a:xfrm>
            <a:off x="6096081" y="3784519"/>
            <a:ext cx="19367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6"/>
          <p:cNvSpPr>
            <a:spLocks noChangeShapeType="1"/>
          </p:cNvSpPr>
          <p:nvPr/>
        </p:nvSpPr>
        <p:spPr bwMode="auto">
          <a:xfrm flipH="1">
            <a:off x="6264356" y="5197394"/>
            <a:ext cx="133350" cy="1428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8085218" y="4905294"/>
            <a:ext cx="1878013" cy="4857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PSTN/ISDN</a:t>
            </a:r>
          </a:p>
        </p:txBody>
      </p:sp>
      <p:sp>
        <p:nvSpPr>
          <p:cNvPr id="30" name="Line 48"/>
          <p:cNvSpPr>
            <a:spLocks noChangeShapeType="1"/>
          </p:cNvSpPr>
          <p:nvPr/>
        </p:nvSpPr>
        <p:spPr bwMode="auto">
          <a:xfrm flipH="1">
            <a:off x="7866143" y="5178344"/>
            <a:ext cx="193675" cy="1428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3"/>
          <p:cNvSpPr>
            <a:spLocks noChangeShapeType="1"/>
          </p:cNvSpPr>
          <p:nvPr/>
        </p:nvSpPr>
        <p:spPr bwMode="auto">
          <a:xfrm>
            <a:off x="6289756" y="3784519"/>
            <a:ext cx="0" cy="12128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4"/>
          <p:cNvSpPr>
            <a:spLocks noChangeShapeType="1"/>
          </p:cNvSpPr>
          <p:nvPr/>
        </p:nvSpPr>
        <p:spPr bwMode="auto">
          <a:xfrm>
            <a:off x="6289756" y="4997369"/>
            <a:ext cx="1317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964068" y="2168444"/>
            <a:ext cx="825500" cy="485775"/>
          </a:xfrm>
          <a:prstGeom prst="rect">
            <a:avLst/>
          </a:prstGeom>
          <a:solidFill>
            <a:srgbClr val="00FF00">
              <a:alpha val="50195"/>
            </a:srgb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BSC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684543" y="2116056"/>
            <a:ext cx="825500" cy="485775"/>
          </a:xfrm>
          <a:prstGeom prst="rect">
            <a:avLst/>
          </a:prstGeom>
          <a:solidFill>
            <a:srgbClr val="FF99FF">
              <a:alpha val="50195"/>
            </a:srgb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BTS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684543" y="2944731"/>
            <a:ext cx="825500" cy="485775"/>
          </a:xfrm>
          <a:prstGeom prst="rect">
            <a:avLst/>
          </a:prstGeom>
          <a:solidFill>
            <a:srgbClr val="FF99FF">
              <a:alpha val="50195"/>
            </a:srgb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BTS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684543" y="1530269"/>
            <a:ext cx="825500" cy="485775"/>
          </a:xfrm>
          <a:prstGeom prst="rect">
            <a:avLst/>
          </a:prstGeom>
          <a:solidFill>
            <a:srgbClr val="FF99FF">
              <a:alpha val="50195"/>
            </a:srgb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BTS</a:t>
            </a: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3510043" y="3095544"/>
            <a:ext cx="2254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3510043" y="2371644"/>
            <a:ext cx="452438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H="1">
            <a:off x="3735468" y="2449431"/>
            <a:ext cx="0" cy="6461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4778456" y="2593894"/>
            <a:ext cx="319087" cy="120173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1316118" y="2371644"/>
            <a:ext cx="768350" cy="4857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MS</a:t>
            </a:r>
          </a:p>
        </p:txBody>
      </p:sp>
      <p:sp>
        <p:nvSpPr>
          <p:cNvPr id="42" name="Rectangle 49"/>
          <p:cNvSpPr>
            <a:spLocks noChangeArrowheads="1"/>
          </p:cNvSpPr>
          <p:nvPr/>
        </p:nvSpPr>
        <p:spPr bwMode="auto">
          <a:xfrm>
            <a:off x="2295606" y="1142919"/>
            <a:ext cx="2628900" cy="2335212"/>
          </a:xfrm>
          <a:prstGeom prst="rect">
            <a:avLst/>
          </a:prstGeom>
          <a:noFill/>
          <a:ln w="38100">
            <a:solidFill>
              <a:srgbClr val="0000C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2268618" y="1130219"/>
            <a:ext cx="262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Base Station System</a:t>
            </a:r>
          </a:p>
        </p:txBody>
      </p:sp>
      <p:sp>
        <p:nvSpPr>
          <p:cNvPr id="44" name="Line 55"/>
          <p:cNvSpPr>
            <a:spLocks noChangeShapeType="1"/>
          </p:cNvSpPr>
          <p:nvPr/>
        </p:nvSpPr>
        <p:spPr bwMode="auto">
          <a:xfrm>
            <a:off x="3735468" y="1738231"/>
            <a:ext cx="0" cy="5175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6"/>
          <p:cNvSpPr>
            <a:spLocks noChangeShapeType="1"/>
          </p:cNvSpPr>
          <p:nvPr/>
        </p:nvSpPr>
        <p:spPr bwMode="auto">
          <a:xfrm>
            <a:off x="3735468" y="2449431"/>
            <a:ext cx="227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57"/>
          <p:cNvSpPr>
            <a:spLocks noChangeShapeType="1"/>
          </p:cNvSpPr>
          <p:nvPr/>
        </p:nvSpPr>
        <p:spPr bwMode="auto">
          <a:xfrm>
            <a:off x="3510043" y="1738231"/>
            <a:ext cx="2254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58"/>
          <p:cNvSpPr>
            <a:spLocks noChangeShapeType="1"/>
          </p:cNvSpPr>
          <p:nvPr/>
        </p:nvSpPr>
        <p:spPr bwMode="auto">
          <a:xfrm>
            <a:off x="3735468" y="2255756"/>
            <a:ext cx="227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3964068" y="4748131"/>
            <a:ext cx="825500" cy="485775"/>
          </a:xfrm>
          <a:prstGeom prst="rect">
            <a:avLst/>
          </a:prstGeom>
          <a:solidFill>
            <a:srgbClr val="00FF00">
              <a:alpha val="50195"/>
            </a:srgb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BSC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684543" y="4748131"/>
            <a:ext cx="825500" cy="485775"/>
          </a:xfrm>
          <a:prstGeom prst="rect">
            <a:avLst/>
          </a:prstGeom>
          <a:solidFill>
            <a:srgbClr val="FF99FF">
              <a:alpha val="50195"/>
            </a:srgb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BTS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684543" y="4092494"/>
            <a:ext cx="825500" cy="485775"/>
          </a:xfrm>
          <a:prstGeom prst="rect">
            <a:avLst/>
          </a:prstGeom>
          <a:solidFill>
            <a:srgbClr val="FF99FF">
              <a:alpha val="50195"/>
            </a:srgb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BTS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684543" y="5548231"/>
            <a:ext cx="825500" cy="485775"/>
          </a:xfrm>
          <a:prstGeom prst="rect">
            <a:avLst/>
          </a:prstGeom>
          <a:solidFill>
            <a:srgbClr val="FF99FF">
              <a:alpha val="50195"/>
            </a:srgb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BTS</a:t>
            </a: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 rot="16200000">
            <a:off x="2707563" y="5179137"/>
            <a:ext cx="506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1316118" y="4503656"/>
            <a:ext cx="768350" cy="4857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MS</a:t>
            </a: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2308306" y="4035344"/>
            <a:ext cx="2628900" cy="2332037"/>
          </a:xfrm>
          <a:prstGeom prst="rect">
            <a:avLst/>
          </a:prstGeom>
          <a:noFill/>
          <a:ln w="38100">
            <a:solidFill>
              <a:srgbClr val="0000C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2308306" y="5970506"/>
            <a:ext cx="262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Base Station System</a:t>
            </a:r>
          </a:p>
        </p:txBody>
      </p:sp>
      <p:sp>
        <p:nvSpPr>
          <p:cNvPr id="56" name="Line 59"/>
          <p:cNvSpPr>
            <a:spLocks noChangeShapeType="1"/>
          </p:cNvSpPr>
          <p:nvPr/>
        </p:nvSpPr>
        <p:spPr bwMode="auto">
          <a:xfrm>
            <a:off x="3510043" y="5703806"/>
            <a:ext cx="2254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>
            <a:off x="3510043" y="4956094"/>
            <a:ext cx="452438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1"/>
          <p:cNvSpPr>
            <a:spLocks noChangeShapeType="1"/>
          </p:cNvSpPr>
          <p:nvPr/>
        </p:nvSpPr>
        <p:spPr bwMode="auto">
          <a:xfrm flipH="1">
            <a:off x="3735468" y="5037056"/>
            <a:ext cx="0" cy="6667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62"/>
          <p:cNvSpPr>
            <a:spLocks noChangeShapeType="1"/>
          </p:cNvSpPr>
          <p:nvPr/>
        </p:nvSpPr>
        <p:spPr bwMode="auto">
          <a:xfrm>
            <a:off x="3735468" y="4303631"/>
            <a:ext cx="0" cy="533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3"/>
          <p:cNvSpPr>
            <a:spLocks noChangeShapeType="1"/>
          </p:cNvSpPr>
          <p:nvPr/>
        </p:nvSpPr>
        <p:spPr bwMode="auto">
          <a:xfrm>
            <a:off x="3735468" y="5037056"/>
            <a:ext cx="227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4"/>
          <p:cNvSpPr>
            <a:spLocks noChangeShapeType="1"/>
          </p:cNvSpPr>
          <p:nvPr/>
        </p:nvSpPr>
        <p:spPr bwMode="auto">
          <a:xfrm>
            <a:off x="3510043" y="4303631"/>
            <a:ext cx="2254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5"/>
          <p:cNvSpPr>
            <a:spLocks noChangeShapeType="1"/>
          </p:cNvSpPr>
          <p:nvPr/>
        </p:nvSpPr>
        <p:spPr bwMode="auto">
          <a:xfrm>
            <a:off x="3735468" y="4837031"/>
            <a:ext cx="227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6"/>
          <p:cNvSpPr>
            <a:spLocks noChangeShapeType="1"/>
          </p:cNvSpPr>
          <p:nvPr/>
        </p:nvSpPr>
        <p:spPr bwMode="auto">
          <a:xfrm>
            <a:off x="6289756" y="5198981"/>
            <a:ext cx="0" cy="4714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7"/>
          <p:cNvSpPr>
            <a:spLocks noChangeShapeType="1"/>
          </p:cNvSpPr>
          <p:nvPr/>
        </p:nvSpPr>
        <p:spPr bwMode="auto">
          <a:xfrm flipH="1" flipV="1">
            <a:off x="6092906" y="5670469"/>
            <a:ext cx="1968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 rot="16200000">
            <a:off x="2838530" y="2592307"/>
            <a:ext cx="373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07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FDMA</a:t>
            </a:r>
          </a:p>
          <a:p>
            <a:r>
              <a:rPr lang="en-US" dirty="0" smtClean="0"/>
              <a:t>TDMA</a:t>
            </a:r>
          </a:p>
          <a:p>
            <a:r>
              <a:rPr lang="en-US" dirty="0" smtClean="0"/>
              <a:t>CDMA</a:t>
            </a:r>
          </a:p>
          <a:p>
            <a:r>
              <a:rPr lang="en-US" dirty="0" smtClean="0"/>
              <a:t>TDD</a:t>
            </a:r>
          </a:p>
          <a:p>
            <a:r>
              <a:rPr lang="en-US" dirty="0" smtClean="0"/>
              <a:t>FDD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Outbound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PTSN</a:t>
            </a:r>
          </a:p>
          <a:p>
            <a:pPr lvl="1"/>
            <a:r>
              <a:rPr lang="en-US" dirty="0" smtClean="0"/>
              <a:t>Public Switched Telephone Network</a:t>
            </a:r>
          </a:p>
          <a:p>
            <a:pPr lvl="1"/>
            <a:r>
              <a:rPr lang="en-US" dirty="0" smtClean="0"/>
              <a:t>Basically: all the telephone circuits in a network</a:t>
            </a:r>
          </a:p>
          <a:p>
            <a:pPr lvl="1"/>
            <a:r>
              <a:rPr lang="en-US" dirty="0" smtClean="0"/>
              <a:t>Analog</a:t>
            </a:r>
          </a:p>
          <a:p>
            <a:pPr lvl="1"/>
            <a:r>
              <a:rPr lang="en-US" dirty="0" smtClean="0"/>
              <a:t>Back from the golden days</a:t>
            </a:r>
          </a:p>
          <a:p>
            <a:pPr lvl="1"/>
            <a:r>
              <a:rPr lang="en-US" dirty="0" smtClean="0"/>
              <a:t>Depreciating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ISDN</a:t>
            </a:r>
          </a:p>
          <a:p>
            <a:pPr lvl="1"/>
            <a:r>
              <a:rPr lang="en-US" dirty="0"/>
              <a:t>Integrated Services Digital Network</a:t>
            </a:r>
          </a:p>
          <a:p>
            <a:pPr lvl="1"/>
            <a:r>
              <a:rPr lang="en-US" dirty="0" smtClean="0"/>
              <a:t>Digital phone services</a:t>
            </a:r>
          </a:p>
          <a:p>
            <a:pPr lvl="1"/>
            <a:r>
              <a:rPr lang="en-US" dirty="0" smtClean="0"/>
              <a:t>Faster services</a:t>
            </a:r>
          </a:p>
          <a:p>
            <a:pPr lvl="1"/>
            <a:r>
              <a:rPr lang="en-US" dirty="0" smtClean="0"/>
              <a:t>Can operate over IP</a:t>
            </a:r>
          </a:p>
          <a:p>
            <a:pPr lvl="1"/>
            <a:r>
              <a:rPr lang="en-US" dirty="0" smtClean="0"/>
              <a:t>Integrates voice + data</a:t>
            </a:r>
          </a:p>
          <a:p>
            <a:pPr lvl="1"/>
            <a:r>
              <a:rPr lang="en-US" dirty="0" smtClean="0"/>
              <a:t>Many types of ISDN</a:t>
            </a:r>
          </a:p>
          <a:p>
            <a:pPr lvl="2"/>
            <a:r>
              <a:rPr lang="en-US" dirty="0" smtClean="0"/>
              <a:t>US mostly uses PRI (T1, T2,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Orthogonal Frequency Division Multiplexing</a:t>
            </a:r>
          </a:p>
          <a:p>
            <a:r>
              <a:rPr lang="en-US" dirty="0" smtClean="0"/>
              <a:t>FDM -&gt; Frequency division</a:t>
            </a:r>
          </a:p>
          <a:p>
            <a:pPr lvl="1"/>
            <a:r>
              <a:rPr lang="en-US" dirty="0" smtClean="0"/>
              <a:t>Therefore… we’re diving things up by frequency</a:t>
            </a:r>
          </a:p>
          <a:p>
            <a:r>
              <a:rPr lang="en-US" dirty="0" smtClean="0"/>
              <a:t>Divide a large piece of bandwidth</a:t>
            </a:r>
          </a:p>
          <a:p>
            <a:pPr lvl="1"/>
            <a:r>
              <a:rPr lang="en-US" dirty="0" smtClean="0"/>
              <a:t>Transmit several smaller bands at once</a:t>
            </a:r>
          </a:p>
          <a:p>
            <a:pPr lvl="1"/>
            <a:r>
              <a:rPr lang="en-US" dirty="0" smtClean="0"/>
              <a:t>Requires guard time between transmissions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OFDM Pros/Cons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Very efficient use of spectrum </a:t>
            </a:r>
          </a:p>
          <a:p>
            <a:pPr lvl="1"/>
            <a:r>
              <a:rPr lang="en-US" dirty="0" smtClean="0"/>
              <a:t>Time sync isn’t as critical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Doppler shift</a:t>
            </a:r>
          </a:p>
          <a:p>
            <a:pPr lvl="1"/>
            <a:r>
              <a:rPr lang="en-US" dirty="0" smtClean="0"/>
              <a:t>Frequency mismatches </a:t>
            </a:r>
          </a:p>
          <a:p>
            <a:pPr lvl="1"/>
            <a:r>
              <a:rPr lang="en-US" dirty="0" smtClean="0"/>
              <a:t>Power/</a:t>
            </a:r>
            <a:r>
              <a:rPr lang="en-US" dirty="0" err="1" smtClean="0"/>
              <a:t>useage</a:t>
            </a:r>
            <a:r>
              <a:rPr lang="en-US" dirty="0" smtClean="0"/>
              <a:t> inefficient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Division Multiple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pointing my signal at YOU</a:t>
            </a:r>
          </a:p>
          <a:p>
            <a:pPr lvl="1"/>
            <a:r>
              <a:rPr lang="en-US" dirty="0" smtClean="0"/>
              <a:t>And only you…</a:t>
            </a:r>
          </a:p>
          <a:p>
            <a:r>
              <a:rPr lang="en-US" dirty="0" smtClean="0"/>
              <a:t>Basically, directional antennas on BS and MS</a:t>
            </a:r>
          </a:p>
          <a:p>
            <a:pPr lvl="1"/>
            <a:r>
              <a:rPr lang="en-US" dirty="0" smtClean="0"/>
              <a:t>Can reuse channels</a:t>
            </a:r>
          </a:p>
          <a:p>
            <a:pPr lvl="1"/>
            <a:r>
              <a:rPr lang="en-US" dirty="0" smtClean="0"/>
              <a:t>No interference</a:t>
            </a:r>
          </a:p>
          <a:p>
            <a:pPr lvl="1"/>
            <a:r>
              <a:rPr lang="en-US" dirty="0" smtClean="0"/>
              <a:t>High quality signal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Tech is fairly new</a:t>
            </a:r>
          </a:p>
          <a:p>
            <a:pPr lvl="1"/>
            <a:r>
              <a:rPr lang="en-US" dirty="0" smtClean="0"/>
              <a:t>How many antennas can you hang from a tower?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8465012">
            <a:off x="5928101" y="1048127"/>
            <a:ext cx="822325" cy="2932113"/>
          </a:xfrm>
          <a:prstGeom prst="flowChartMerge">
            <a:avLst/>
          </a:prstGeom>
          <a:solidFill>
            <a:srgbClr val="66FF66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2094125">
            <a:off x="4559676" y="1295777"/>
            <a:ext cx="820738" cy="2414588"/>
          </a:xfrm>
          <a:prstGeom prst="flowChartMerge">
            <a:avLst/>
          </a:prstGeom>
          <a:solidFill>
            <a:srgbClr val="66FF66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3035533">
            <a:off x="7156826" y="3483352"/>
            <a:ext cx="638175" cy="828675"/>
          </a:xfrm>
          <a:prstGeom prst="flowChartDelay">
            <a:avLst/>
          </a:prstGeom>
          <a:solidFill>
            <a:srgbClr val="66FF66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6673210">
            <a:off x="4173913" y="3415090"/>
            <a:ext cx="536575" cy="838200"/>
          </a:xfrm>
          <a:prstGeom prst="flowChartDelay">
            <a:avLst/>
          </a:prstGeom>
          <a:solidFill>
            <a:srgbClr val="66FF66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8" name="Group 11"/>
          <p:cNvGrpSpPr>
            <a:grpSpLocks noChangeAspect="1"/>
          </p:cNvGrpSpPr>
          <p:nvPr/>
        </p:nvGrpSpPr>
        <p:grpSpPr bwMode="auto">
          <a:xfrm rot="77045">
            <a:off x="4199314" y="3570665"/>
            <a:ext cx="585787" cy="376237"/>
            <a:chOff x="1008" y="3744"/>
            <a:chExt cx="912" cy="480"/>
          </a:xfrm>
        </p:grpSpPr>
        <p:sp>
          <p:nvSpPr>
            <p:cNvPr id="9" name="Freeform 12"/>
            <p:cNvSpPr>
              <a:spLocks noChangeAspect="1"/>
            </p:cNvSpPr>
            <p:nvPr/>
          </p:nvSpPr>
          <p:spPr bwMode="auto">
            <a:xfrm>
              <a:off x="1008" y="3888"/>
              <a:ext cx="912" cy="240"/>
            </a:xfrm>
            <a:custGeom>
              <a:avLst/>
              <a:gdLst>
                <a:gd name="T0" fmla="*/ 0 w 912"/>
                <a:gd name="T1" fmla="*/ 192 h 240"/>
                <a:gd name="T2" fmla="*/ 96 w 912"/>
                <a:gd name="T3" fmla="*/ 0 h 240"/>
                <a:gd name="T4" fmla="*/ 576 w 912"/>
                <a:gd name="T5" fmla="*/ 0 h 240"/>
                <a:gd name="T6" fmla="*/ 672 w 912"/>
                <a:gd name="T7" fmla="*/ 144 h 240"/>
                <a:gd name="T8" fmla="*/ 864 w 912"/>
                <a:gd name="T9" fmla="*/ 144 h 240"/>
                <a:gd name="T10" fmla="*/ 912 w 912"/>
                <a:gd name="T11" fmla="*/ 240 h 240"/>
                <a:gd name="T12" fmla="*/ 48 w 912"/>
                <a:gd name="T13" fmla="*/ 240 h 240"/>
                <a:gd name="T14" fmla="*/ 0 w 912"/>
                <a:gd name="T15" fmla="*/ 192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240"/>
                <a:gd name="T26" fmla="*/ 912 w 912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240">
                  <a:moveTo>
                    <a:pt x="0" y="192"/>
                  </a:moveTo>
                  <a:lnTo>
                    <a:pt x="96" y="0"/>
                  </a:lnTo>
                  <a:lnTo>
                    <a:pt x="576" y="0"/>
                  </a:lnTo>
                  <a:lnTo>
                    <a:pt x="672" y="144"/>
                  </a:lnTo>
                  <a:lnTo>
                    <a:pt x="864" y="144"/>
                  </a:lnTo>
                  <a:lnTo>
                    <a:pt x="912" y="240"/>
                  </a:lnTo>
                  <a:lnTo>
                    <a:pt x="48" y="24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spect="1" noChangeArrowheads="1"/>
            </p:cNvSpPr>
            <p:nvPr/>
          </p:nvSpPr>
          <p:spPr bwMode="auto">
            <a:xfrm>
              <a:off x="1104" y="4080"/>
              <a:ext cx="144" cy="144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1" name="Oval 14"/>
            <p:cNvSpPr>
              <a:spLocks noChangeAspect="1" noChangeArrowheads="1"/>
            </p:cNvSpPr>
            <p:nvPr/>
          </p:nvSpPr>
          <p:spPr bwMode="auto">
            <a:xfrm>
              <a:off x="1728" y="4080"/>
              <a:ext cx="144" cy="144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2" name="Oval 15"/>
            <p:cNvSpPr>
              <a:spLocks noChangeAspect="1" noChangeArrowheads="1"/>
            </p:cNvSpPr>
            <p:nvPr/>
          </p:nvSpPr>
          <p:spPr bwMode="auto">
            <a:xfrm flipV="1">
              <a:off x="1152" y="4128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3" name="Oval 16"/>
            <p:cNvSpPr>
              <a:spLocks noChangeAspect="1" noChangeArrowheads="1"/>
            </p:cNvSpPr>
            <p:nvPr/>
          </p:nvSpPr>
          <p:spPr bwMode="auto">
            <a:xfrm flipV="1">
              <a:off x="1776" y="4128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4" name="Line 17"/>
            <p:cNvSpPr>
              <a:spLocks noChangeAspect="1" noChangeShapeType="1"/>
            </p:cNvSpPr>
            <p:nvPr/>
          </p:nvSpPr>
          <p:spPr bwMode="auto">
            <a:xfrm flipV="1">
              <a:off x="1344" y="374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8"/>
          <p:cNvGrpSpPr>
            <a:grpSpLocks noChangeAspect="1"/>
          </p:cNvGrpSpPr>
          <p:nvPr/>
        </p:nvGrpSpPr>
        <p:grpSpPr bwMode="auto">
          <a:xfrm rot="77045">
            <a:off x="7147301" y="3661152"/>
            <a:ext cx="585788" cy="377825"/>
            <a:chOff x="1008" y="3744"/>
            <a:chExt cx="912" cy="480"/>
          </a:xfrm>
        </p:grpSpPr>
        <p:sp>
          <p:nvSpPr>
            <p:cNvPr id="16" name="Freeform 19"/>
            <p:cNvSpPr>
              <a:spLocks noChangeAspect="1"/>
            </p:cNvSpPr>
            <p:nvPr/>
          </p:nvSpPr>
          <p:spPr bwMode="auto">
            <a:xfrm>
              <a:off x="1008" y="3888"/>
              <a:ext cx="912" cy="240"/>
            </a:xfrm>
            <a:custGeom>
              <a:avLst/>
              <a:gdLst>
                <a:gd name="T0" fmla="*/ 0 w 912"/>
                <a:gd name="T1" fmla="*/ 192 h 240"/>
                <a:gd name="T2" fmla="*/ 96 w 912"/>
                <a:gd name="T3" fmla="*/ 0 h 240"/>
                <a:gd name="T4" fmla="*/ 576 w 912"/>
                <a:gd name="T5" fmla="*/ 0 h 240"/>
                <a:gd name="T6" fmla="*/ 672 w 912"/>
                <a:gd name="T7" fmla="*/ 144 h 240"/>
                <a:gd name="T8" fmla="*/ 864 w 912"/>
                <a:gd name="T9" fmla="*/ 144 h 240"/>
                <a:gd name="T10" fmla="*/ 912 w 912"/>
                <a:gd name="T11" fmla="*/ 240 h 240"/>
                <a:gd name="T12" fmla="*/ 48 w 912"/>
                <a:gd name="T13" fmla="*/ 240 h 240"/>
                <a:gd name="T14" fmla="*/ 0 w 912"/>
                <a:gd name="T15" fmla="*/ 192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240"/>
                <a:gd name="T26" fmla="*/ 912 w 912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240">
                  <a:moveTo>
                    <a:pt x="0" y="192"/>
                  </a:moveTo>
                  <a:lnTo>
                    <a:pt x="96" y="0"/>
                  </a:lnTo>
                  <a:lnTo>
                    <a:pt x="576" y="0"/>
                  </a:lnTo>
                  <a:lnTo>
                    <a:pt x="672" y="144"/>
                  </a:lnTo>
                  <a:lnTo>
                    <a:pt x="864" y="144"/>
                  </a:lnTo>
                  <a:lnTo>
                    <a:pt x="912" y="240"/>
                  </a:lnTo>
                  <a:lnTo>
                    <a:pt x="48" y="24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spect="1" noChangeArrowheads="1"/>
            </p:cNvSpPr>
            <p:nvPr/>
          </p:nvSpPr>
          <p:spPr bwMode="auto">
            <a:xfrm>
              <a:off x="1104" y="4080"/>
              <a:ext cx="144" cy="144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" name="Oval 21"/>
            <p:cNvSpPr>
              <a:spLocks noChangeAspect="1" noChangeArrowheads="1"/>
            </p:cNvSpPr>
            <p:nvPr/>
          </p:nvSpPr>
          <p:spPr bwMode="auto">
            <a:xfrm>
              <a:off x="1728" y="4080"/>
              <a:ext cx="144" cy="144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9" name="Oval 22"/>
            <p:cNvSpPr>
              <a:spLocks noChangeAspect="1" noChangeArrowheads="1"/>
            </p:cNvSpPr>
            <p:nvPr/>
          </p:nvSpPr>
          <p:spPr bwMode="auto">
            <a:xfrm flipV="1">
              <a:off x="1152" y="4128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" name="Oval 23"/>
            <p:cNvSpPr>
              <a:spLocks noChangeAspect="1" noChangeArrowheads="1"/>
            </p:cNvSpPr>
            <p:nvPr/>
          </p:nvSpPr>
          <p:spPr bwMode="auto">
            <a:xfrm flipV="1">
              <a:off x="1776" y="4128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1" name="Line 24"/>
            <p:cNvSpPr>
              <a:spLocks noChangeAspect="1" noChangeShapeType="1"/>
            </p:cNvSpPr>
            <p:nvPr/>
          </p:nvSpPr>
          <p:spPr bwMode="auto">
            <a:xfrm flipV="1">
              <a:off x="1344" y="374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6"/>
          <p:cNvGrpSpPr>
            <a:grpSpLocks noChangeAspect="1"/>
          </p:cNvGrpSpPr>
          <p:nvPr/>
        </p:nvGrpSpPr>
        <p:grpSpPr bwMode="auto">
          <a:xfrm rot="77045">
            <a:off x="2575301" y="3875465"/>
            <a:ext cx="585788" cy="376237"/>
            <a:chOff x="1008" y="3744"/>
            <a:chExt cx="912" cy="480"/>
          </a:xfrm>
        </p:grpSpPr>
        <p:sp>
          <p:nvSpPr>
            <p:cNvPr id="23" name="Freeform 27"/>
            <p:cNvSpPr>
              <a:spLocks noChangeAspect="1"/>
            </p:cNvSpPr>
            <p:nvPr/>
          </p:nvSpPr>
          <p:spPr bwMode="auto">
            <a:xfrm>
              <a:off x="1008" y="3888"/>
              <a:ext cx="912" cy="240"/>
            </a:xfrm>
            <a:custGeom>
              <a:avLst/>
              <a:gdLst>
                <a:gd name="T0" fmla="*/ 0 w 912"/>
                <a:gd name="T1" fmla="*/ 192 h 240"/>
                <a:gd name="T2" fmla="*/ 96 w 912"/>
                <a:gd name="T3" fmla="*/ 0 h 240"/>
                <a:gd name="T4" fmla="*/ 576 w 912"/>
                <a:gd name="T5" fmla="*/ 0 h 240"/>
                <a:gd name="T6" fmla="*/ 672 w 912"/>
                <a:gd name="T7" fmla="*/ 144 h 240"/>
                <a:gd name="T8" fmla="*/ 864 w 912"/>
                <a:gd name="T9" fmla="*/ 144 h 240"/>
                <a:gd name="T10" fmla="*/ 912 w 912"/>
                <a:gd name="T11" fmla="*/ 240 h 240"/>
                <a:gd name="T12" fmla="*/ 48 w 912"/>
                <a:gd name="T13" fmla="*/ 240 h 240"/>
                <a:gd name="T14" fmla="*/ 0 w 912"/>
                <a:gd name="T15" fmla="*/ 192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240"/>
                <a:gd name="T26" fmla="*/ 912 w 912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240">
                  <a:moveTo>
                    <a:pt x="0" y="192"/>
                  </a:moveTo>
                  <a:lnTo>
                    <a:pt x="96" y="0"/>
                  </a:lnTo>
                  <a:lnTo>
                    <a:pt x="576" y="0"/>
                  </a:lnTo>
                  <a:lnTo>
                    <a:pt x="672" y="144"/>
                  </a:lnTo>
                  <a:lnTo>
                    <a:pt x="864" y="144"/>
                  </a:lnTo>
                  <a:lnTo>
                    <a:pt x="912" y="240"/>
                  </a:lnTo>
                  <a:lnTo>
                    <a:pt x="48" y="24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8"/>
            <p:cNvSpPr>
              <a:spLocks noChangeAspect="1" noChangeArrowheads="1"/>
            </p:cNvSpPr>
            <p:nvPr/>
          </p:nvSpPr>
          <p:spPr bwMode="auto">
            <a:xfrm>
              <a:off x="1104" y="4080"/>
              <a:ext cx="144" cy="144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5" name="Oval 29"/>
            <p:cNvSpPr>
              <a:spLocks noChangeAspect="1" noChangeArrowheads="1"/>
            </p:cNvSpPr>
            <p:nvPr/>
          </p:nvSpPr>
          <p:spPr bwMode="auto">
            <a:xfrm>
              <a:off x="1728" y="4080"/>
              <a:ext cx="144" cy="144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" name="Oval 30"/>
            <p:cNvSpPr>
              <a:spLocks noChangeAspect="1" noChangeArrowheads="1"/>
            </p:cNvSpPr>
            <p:nvPr/>
          </p:nvSpPr>
          <p:spPr bwMode="auto">
            <a:xfrm flipV="1">
              <a:off x="1152" y="4128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7" name="Oval 31"/>
            <p:cNvSpPr>
              <a:spLocks noChangeAspect="1" noChangeArrowheads="1"/>
            </p:cNvSpPr>
            <p:nvPr/>
          </p:nvSpPr>
          <p:spPr bwMode="auto">
            <a:xfrm flipV="1">
              <a:off x="1776" y="4128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8" name="Line 32"/>
            <p:cNvSpPr>
              <a:spLocks noChangeAspect="1" noChangeShapeType="1"/>
            </p:cNvSpPr>
            <p:nvPr/>
          </p:nvSpPr>
          <p:spPr bwMode="auto">
            <a:xfrm flipV="1">
              <a:off x="1344" y="374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2521326" y="4189790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3333FF"/>
                </a:solidFill>
                <a:latin typeface="Times New Roman" pitchFamily="18" charset="0"/>
              </a:rPr>
              <a:t>MS</a:t>
            </a:r>
            <a:r>
              <a:rPr lang="en-US" altLang="en-US" sz="1800" baseline="-25000">
                <a:solidFill>
                  <a:srgbClr val="3333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4023101" y="4023102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3333FF"/>
                </a:solidFill>
                <a:latin typeface="Times New Roman" pitchFamily="18" charset="0"/>
              </a:rPr>
              <a:t>MS</a:t>
            </a:r>
            <a:r>
              <a:rPr lang="en-US" altLang="en-US" sz="1800" baseline="-25000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7071101" y="3961190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3333FF"/>
                </a:solidFill>
                <a:latin typeface="Times New Roman" pitchFamily="18" charset="0"/>
              </a:rPr>
              <a:t>MS</a:t>
            </a:r>
            <a:r>
              <a:rPr lang="en-US" altLang="en-US" sz="1800" baseline="-25000">
                <a:solidFill>
                  <a:srgbClr val="3333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5013701" y="4023102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3333FF"/>
                </a:solidFill>
                <a:latin typeface="Times New Roman" pitchFamily="18" charset="0"/>
              </a:rPr>
              <a:t>BS</a:t>
            </a:r>
            <a:endParaRPr lang="en-US" altLang="en-US" sz="1800" baseline="-2500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3032501" y="3261102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3333FF"/>
                </a:solidFill>
                <a:latin typeface="Times New Roman" pitchFamily="18" charset="0"/>
              </a:rPr>
              <a:t>Beam</a:t>
            </a:r>
            <a:r>
              <a:rPr lang="en-US" altLang="en-US" sz="1800" baseline="-250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1800" i="1">
                <a:solidFill>
                  <a:srgbClr val="3333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4099301" y="3108702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3333FF"/>
                </a:solidFill>
                <a:latin typeface="Times New Roman" pitchFamily="18" charset="0"/>
              </a:rPr>
              <a:t>Beam </a:t>
            </a:r>
            <a:r>
              <a:rPr lang="en-US" altLang="en-US" sz="1800" i="1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6537701" y="3108702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3333FF"/>
                </a:solidFill>
                <a:latin typeface="Times New Roman" pitchFamily="18" charset="0"/>
              </a:rPr>
              <a:t>Beam </a:t>
            </a:r>
            <a:r>
              <a:rPr lang="en-US" altLang="en-US" sz="1800" i="1">
                <a:solidFill>
                  <a:srgbClr val="3333FF"/>
                </a:solidFill>
                <a:latin typeface="Times New Roman" pitchFamily="18" charset="0"/>
              </a:rPr>
              <a:t>3</a:t>
            </a:r>
          </a:p>
        </p:txBody>
      </p:sp>
      <p:grpSp>
        <p:nvGrpSpPr>
          <p:cNvPr id="36" name="Group 40"/>
          <p:cNvGrpSpPr>
            <a:grpSpLocks/>
          </p:cNvGrpSpPr>
          <p:nvPr/>
        </p:nvGrpSpPr>
        <p:grpSpPr bwMode="auto">
          <a:xfrm>
            <a:off x="4937501" y="975102"/>
            <a:ext cx="990600" cy="3124200"/>
            <a:chOff x="336" y="96"/>
            <a:chExt cx="960" cy="2592"/>
          </a:xfrm>
        </p:grpSpPr>
        <p:sp>
          <p:nvSpPr>
            <p:cNvPr id="37" name="Line 41"/>
            <p:cNvSpPr>
              <a:spLocks noChangeShapeType="1"/>
            </p:cNvSpPr>
            <p:nvPr/>
          </p:nvSpPr>
          <p:spPr bwMode="auto">
            <a:xfrm flipH="1">
              <a:off x="336" y="576"/>
              <a:ext cx="480" cy="21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816" y="576"/>
              <a:ext cx="480" cy="21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V="1">
              <a:off x="336" y="2112"/>
              <a:ext cx="816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>
              <a:off x="480" y="2112"/>
              <a:ext cx="816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H="1">
              <a:off x="480" y="1680"/>
              <a:ext cx="576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>
              <a:off x="576" y="1680"/>
              <a:ext cx="576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 flipH="1">
              <a:off x="576" y="1392"/>
              <a:ext cx="432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624" y="1392"/>
              <a:ext cx="432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V="1">
              <a:off x="624" y="1056"/>
              <a:ext cx="28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 flipH="1" flipV="1">
              <a:off x="720" y="1056"/>
              <a:ext cx="28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 flipV="1">
              <a:off x="720" y="864"/>
              <a:ext cx="144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 flipH="1" flipV="1">
              <a:off x="768" y="864"/>
              <a:ext cx="144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816" y="96"/>
              <a:ext cx="0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4"/>
            <p:cNvSpPr>
              <a:spLocks noChangeShapeType="1"/>
            </p:cNvSpPr>
            <p:nvPr/>
          </p:nvSpPr>
          <p:spPr bwMode="auto">
            <a:xfrm>
              <a:off x="624" y="24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5"/>
            <p:cNvSpPr>
              <a:spLocks noChangeShapeType="1"/>
            </p:cNvSpPr>
            <p:nvPr/>
          </p:nvSpPr>
          <p:spPr bwMode="auto">
            <a:xfrm>
              <a:off x="1008" y="24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>
              <a:off x="624" y="384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Oval 57"/>
          <p:cNvSpPr>
            <a:spLocks noChangeAspect="1" noChangeArrowheads="1"/>
          </p:cNvSpPr>
          <p:nvPr/>
        </p:nvSpPr>
        <p:spPr bwMode="auto">
          <a:xfrm rot="3930090">
            <a:off x="5252620" y="1590258"/>
            <a:ext cx="617538" cy="123825"/>
          </a:xfrm>
          <a:prstGeom prst="ellipse">
            <a:avLst/>
          </a:prstGeom>
          <a:solidFill>
            <a:srgbClr val="EAEAEA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Oval 58"/>
          <p:cNvSpPr>
            <a:spLocks noChangeAspect="1" noChangeArrowheads="1"/>
          </p:cNvSpPr>
          <p:nvPr/>
        </p:nvSpPr>
        <p:spPr bwMode="auto">
          <a:xfrm rot="8830296">
            <a:off x="4780339" y="1432302"/>
            <a:ext cx="692150" cy="100013"/>
          </a:xfrm>
          <a:prstGeom prst="ellipse">
            <a:avLst/>
          </a:prstGeom>
          <a:solidFill>
            <a:srgbClr val="EAEAEA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Oval 59"/>
          <p:cNvSpPr>
            <a:spLocks noChangeAspect="1" noChangeArrowheads="1"/>
          </p:cNvSpPr>
          <p:nvPr/>
        </p:nvSpPr>
        <p:spPr bwMode="auto">
          <a:xfrm rot="7489109">
            <a:off x="4966870" y="1533109"/>
            <a:ext cx="609600" cy="93662"/>
          </a:xfrm>
          <a:prstGeom prst="ellipse">
            <a:avLst/>
          </a:prstGeom>
          <a:solidFill>
            <a:srgbClr val="EAEAEA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Oval 60"/>
          <p:cNvSpPr>
            <a:spLocks noChangeAspect="1" noChangeArrowheads="1"/>
          </p:cNvSpPr>
          <p:nvPr/>
        </p:nvSpPr>
        <p:spPr bwMode="auto">
          <a:xfrm rot="2538675">
            <a:off x="5394701" y="1476752"/>
            <a:ext cx="609600" cy="107950"/>
          </a:xfrm>
          <a:prstGeom prst="ellipse">
            <a:avLst/>
          </a:prstGeom>
          <a:solidFill>
            <a:srgbClr val="EAEAEA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Advantages of each: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FDMA</a:t>
            </a:r>
          </a:p>
          <a:p>
            <a:pPr lvl="1"/>
            <a:r>
              <a:rPr lang="en-US" dirty="0" smtClean="0"/>
              <a:t>Really easy</a:t>
            </a:r>
          </a:p>
          <a:p>
            <a:r>
              <a:rPr lang="en-US" dirty="0" smtClean="0"/>
              <a:t>TDMA</a:t>
            </a:r>
          </a:p>
          <a:p>
            <a:pPr lvl="1"/>
            <a:r>
              <a:rPr lang="en-US" dirty="0" smtClean="0"/>
              <a:t>Flexible growth</a:t>
            </a:r>
          </a:p>
          <a:p>
            <a:r>
              <a:rPr lang="en-US" dirty="0" smtClean="0"/>
              <a:t>CDMA</a:t>
            </a:r>
          </a:p>
          <a:p>
            <a:pPr lvl="1"/>
            <a:r>
              <a:rPr lang="en-US" dirty="0" smtClean="0"/>
              <a:t>Nearly unlimited growth?</a:t>
            </a:r>
          </a:p>
          <a:p>
            <a:r>
              <a:rPr lang="en-US" dirty="0" smtClean="0"/>
              <a:t>SDMA</a:t>
            </a:r>
          </a:p>
          <a:p>
            <a:pPr lvl="1"/>
            <a:r>
              <a:rPr lang="en-US" dirty="0" smtClean="0"/>
              <a:t>Infinite capacity, pair with CDMA for </a:t>
            </a:r>
            <a:r>
              <a:rPr lang="en-US" dirty="0" smtClean="0"/>
              <a:t>extra goodness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FDMA</a:t>
            </a:r>
          </a:p>
          <a:p>
            <a:pPr lvl="1"/>
            <a:r>
              <a:rPr lang="en-US" dirty="0" smtClean="0"/>
              <a:t>Wastes spectrum, guard bands, no changing frequencies</a:t>
            </a:r>
          </a:p>
          <a:p>
            <a:r>
              <a:rPr lang="en-US" dirty="0" smtClean="0"/>
              <a:t>TDMA</a:t>
            </a:r>
          </a:p>
          <a:p>
            <a:pPr lvl="1"/>
            <a:r>
              <a:rPr lang="en-US" dirty="0" smtClean="0"/>
              <a:t>Needs guard space + time sync issues</a:t>
            </a:r>
          </a:p>
          <a:p>
            <a:r>
              <a:rPr lang="en-US" dirty="0" smtClean="0"/>
              <a:t>CDMA</a:t>
            </a:r>
          </a:p>
          <a:p>
            <a:pPr lvl="1"/>
            <a:r>
              <a:rPr lang="en-US" dirty="0" smtClean="0"/>
              <a:t>Requires signal processing + power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OFDM</a:t>
            </a:r>
          </a:p>
          <a:p>
            <a:pPr lvl="1"/>
            <a:r>
              <a:rPr lang="en-US" dirty="0" smtClean="0"/>
              <a:t>Can be a power hog, can’t go </a:t>
            </a:r>
            <a:r>
              <a:rPr lang="en-US" i="1" dirty="0" smtClean="0"/>
              <a:t>fast</a:t>
            </a:r>
            <a:endParaRPr lang="en-US" dirty="0" smtClean="0"/>
          </a:p>
          <a:p>
            <a:r>
              <a:rPr lang="en-US" dirty="0" smtClean="0"/>
              <a:t>SDMA</a:t>
            </a:r>
          </a:p>
          <a:p>
            <a:pPr lvl="1"/>
            <a:r>
              <a:rPr lang="en-US" dirty="0" smtClean="0"/>
              <a:t>Mobile clients are tough to 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use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FDMA</a:t>
            </a:r>
          </a:p>
          <a:p>
            <a:pPr lvl="1"/>
            <a:r>
              <a:rPr lang="en-US" dirty="0" smtClean="0"/>
              <a:t>Radio &amp; TV</a:t>
            </a:r>
          </a:p>
          <a:p>
            <a:r>
              <a:rPr lang="en-US" dirty="0" smtClean="0"/>
              <a:t>TDMA</a:t>
            </a:r>
          </a:p>
          <a:p>
            <a:pPr lvl="1"/>
            <a:r>
              <a:rPr lang="en-US" dirty="0" smtClean="0"/>
              <a:t>Mostly GSM</a:t>
            </a:r>
          </a:p>
          <a:p>
            <a:r>
              <a:rPr lang="en-US" dirty="0" smtClean="0"/>
              <a:t>CDMA</a:t>
            </a:r>
          </a:p>
          <a:p>
            <a:pPr lvl="1"/>
            <a:r>
              <a:rPr lang="en-US" dirty="0" smtClean="0"/>
              <a:t>2.5 and 3G </a:t>
            </a:r>
            <a:r>
              <a:rPr lang="en-US" dirty="0" smtClean="0"/>
              <a:t>Communications</a:t>
            </a:r>
          </a:p>
          <a:p>
            <a:r>
              <a:rPr lang="en-US" dirty="0" smtClean="0"/>
              <a:t>OFDM</a:t>
            </a:r>
          </a:p>
          <a:p>
            <a:pPr lvl="1"/>
            <a:r>
              <a:rPr lang="en-US" dirty="0" smtClean="0"/>
              <a:t>The 4G’s </a:t>
            </a:r>
            <a:endParaRPr lang="en-US" dirty="0" smtClean="0"/>
          </a:p>
          <a:p>
            <a:r>
              <a:rPr lang="en-US" dirty="0" smtClean="0"/>
              <a:t>SDMA</a:t>
            </a:r>
          </a:p>
          <a:p>
            <a:pPr lvl="1"/>
            <a:r>
              <a:rPr lang="en-US" dirty="0" smtClean="0"/>
              <a:t>Satellites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689</Words>
  <Application>Microsoft Macintosh PowerPoint</Application>
  <PresentationFormat>Widescreen</PresentationFormat>
  <Paragraphs>206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Tahoma</vt:lpstr>
      <vt:lpstr>Times New Roman</vt:lpstr>
      <vt:lpstr>Arial</vt:lpstr>
      <vt:lpstr>Office Theme</vt:lpstr>
      <vt:lpstr>Multi-Division Cont</vt:lpstr>
      <vt:lpstr>Review</vt:lpstr>
      <vt:lpstr>OFDM</vt:lpstr>
      <vt:lpstr>OFDM Pros/Cons</vt:lpstr>
      <vt:lpstr>Space Division Multiple Access</vt:lpstr>
      <vt:lpstr>PowerPoint Presentation</vt:lpstr>
      <vt:lpstr>Big Advantages of each:</vt:lpstr>
      <vt:lpstr>Problems</vt:lpstr>
      <vt:lpstr>Where do we use them?</vt:lpstr>
      <vt:lpstr>Amplitude Modulation</vt:lpstr>
      <vt:lpstr>AM Signals</vt:lpstr>
      <vt:lpstr>Frequency Modulation</vt:lpstr>
      <vt:lpstr>Crystal Radio</vt:lpstr>
      <vt:lpstr>Mobile Roaming</vt:lpstr>
      <vt:lpstr>What we’ve covered</vt:lpstr>
      <vt:lpstr>Where we’re going next</vt:lpstr>
      <vt:lpstr>MS Mobility</vt:lpstr>
      <vt:lpstr>Review</vt:lpstr>
      <vt:lpstr>PowerPoint Presentation</vt:lpstr>
      <vt:lpstr>Outbound Connections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Multi-Division Cont</dc:title>
  <dc:creator>Cronin, Kyle</dc:creator>
  <cp:lastModifiedBy>Cronin, Kyle</cp:lastModifiedBy>
  <cp:revision>47</cp:revision>
  <dcterms:created xsi:type="dcterms:W3CDTF">2015-09-29T20:53:44Z</dcterms:created>
  <dcterms:modified xsi:type="dcterms:W3CDTF">2016-02-19T15:58:07Z</dcterms:modified>
</cp:coreProperties>
</file>