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4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33" autoAdjust="0"/>
    <p:restoredTop sz="94384" autoAdjust="0"/>
  </p:normalViewPr>
  <p:slideViewPr>
    <p:cSldViewPr snapToGrid="0" snapToObjects="1">
      <p:cViewPr varScale="1">
        <p:scale>
          <a:sx n="70" d="100"/>
          <a:sy n="70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9775" y="3616586"/>
            <a:ext cx="4984005" cy="803564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U.S. LAWS: THE CONSTITUTION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Legal Unit 2.1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E843D-A45B-404C-A646-573C60E8F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Amendment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DB26A-4A86-406F-9DE4-6B879BCA7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probable cause of contraband or related to a crime</a:t>
            </a:r>
          </a:p>
          <a:p>
            <a:r>
              <a:rPr lang="en-US" dirty="0"/>
              <a:t>The warrant focuses on the content of the drive, rather than the physical copy of the drive</a:t>
            </a:r>
          </a:p>
          <a:p>
            <a:r>
              <a:rPr lang="en-US" dirty="0"/>
              <a:t>There are two laws that cover search warrants:</a:t>
            </a:r>
          </a:p>
          <a:p>
            <a:pPr lvl="1"/>
            <a:r>
              <a:rPr lang="en-US" dirty="0"/>
              <a:t>FED. R. EVID. P. 41 – allows a certain area to be searched</a:t>
            </a:r>
          </a:p>
          <a:p>
            <a:pPr lvl="1"/>
            <a:r>
              <a:rPr lang="en-US" dirty="0"/>
              <a:t>18. U. S. C. §2703 – allows data to be searched for cloud servers</a:t>
            </a:r>
          </a:p>
          <a:p>
            <a:r>
              <a:rPr lang="en-US" dirty="0"/>
              <a:t>Virtualization and encryption are relatively new problems since they’re becoming more prevalent</a:t>
            </a:r>
          </a:p>
          <a:p>
            <a:pPr lvl="1"/>
            <a:r>
              <a:rPr lang="en-US" dirty="0"/>
              <a:t>Virtualization only allows data to appear if the machine with the data in question is turned on</a:t>
            </a:r>
          </a:p>
          <a:p>
            <a:pPr lvl="1"/>
            <a:r>
              <a:rPr lang="en-US" dirty="0"/>
              <a:t>Encrypted data is only readable if there is a decoding algorithm</a:t>
            </a:r>
          </a:p>
        </p:txBody>
      </p:sp>
    </p:spTree>
    <p:extLst>
      <p:ext uri="{BB962C8B-B14F-4D97-AF65-F5344CB8AC3E}">
        <p14:creationId xmlns:p14="http://schemas.microsoft.com/office/powerpoint/2010/main" val="2275665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FA582-D58D-4B46-91DC-7247C4DF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Amendment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AB700-4E3E-4FE8-9BDE-4A399B31C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situation of a cyber offense, search and seizure of digital data isn’t as easy as physical data</a:t>
            </a:r>
          </a:p>
          <a:p>
            <a:r>
              <a:rPr lang="en-US" dirty="0"/>
              <a:t>If there is any type of road block, such as encryption, virtualization, cloud or server storage, there is a completely different legal side</a:t>
            </a:r>
          </a:p>
        </p:txBody>
      </p:sp>
    </p:spTree>
    <p:extLst>
      <p:ext uri="{BB962C8B-B14F-4D97-AF65-F5344CB8AC3E}">
        <p14:creationId xmlns:p14="http://schemas.microsoft.com/office/powerpoint/2010/main" val="2997925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0C556-C500-4B7A-9A95-F700407D3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</a:t>
            </a:r>
            <a:r>
              <a:rPr lang="en-US" baseline="30000" dirty="0"/>
              <a:t>th</a:t>
            </a:r>
            <a:r>
              <a:rPr lang="en-US" dirty="0"/>
              <a:t> Amendment: Due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63B45-B333-4843-9BE0-A6E8D8DC0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amendment defines what a US citizen is, plus it guarantees life, liberty, and property</a:t>
            </a:r>
          </a:p>
          <a:p>
            <a:r>
              <a:rPr lang="en-US" dirty="0"/>
              <a:t>If a citizen is convicted of participating in a rebellion, they cannot hold office in Congress or military</a:t>
            </a:r>
          </a:p>
        </p:txBody>
      </p:sp>
    </p:spTree>
    <p:extLst>
      <p:ext uri="{BB962C8B-B14F-4D97-AF65-F5344CB8AC3E}">
        <p14:creationId xmlns:p14="http://schemas.microsoft.com/office/powerpoint/2010/main" val="27015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explain the authorities applicable to the scenario.</a:t>
            </a:r>
          </a:p>
          <a:p>
            <a:pPr lvl="1"/>
            <a:r>
              <a:rPr lang="en-US" dirty="0"/>
              <a:t>provide a high-level explanation of the legal issues governing the authorized conduct of cyber operations and the use of related tools, techniques, technology and data.</a:t>
            </a:r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AA28-4CE9-4859-AFF5-EF1D7B0E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I: The Legislative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A61C7-B096-4BCB-B75A-6617791B6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Discusses Congress and its job</a:t>
            </a:r>
          </a:p>
          <a:p>
            <a:r>
              <a:rPr lang="en-US" dirty="0"/>
              <a:t>What Congress can do:</a:t>
            </a:r>
          </a:p>
          <a:p>
            <a:pPr lvl="1"/>
            <a:r>
              <a:rPr lang="en-US" dirty="0"/>
              <a:t>Collect taxes</a:t>
            </a:r>
          </a:p>
          <a:p>
            <a:pPr lvl="1"/>
            <a:r>
              <a:rPr lang="en-US" dirty="0"/>
              <a:t>Regulate money</a:t>
            </a:r>
          </a:p>
          <a:p>
            <a:pPr lvl="1"/>
            <a:r>
              <a:rPr lang="en-US" dirty="0"/>
              <a:t>Create bills</a:t>
            </a:r>
          </a:p>
          <a:p>
            <a:r>
              <a:rPr lang="en-US" dirty="0"/>
              <a:t>Though Congress has these powers, they are checked by the other two branches</a:t>
            </a:r>
          </a:p>
        </p:txBody>
      </p:sp>
    </p:spTree>
    <p:extLst>
      <p:ext uri="{BB962C8B-B14F-4D97-AF65-F5344CB8AC3E}">
        <p14:creationId xmlns:p14="http://schemas.microsoft.com/office/powerpoint/2010/main" val="353399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5A0F-940C-4421-AE8B-0CBB807F4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Means for Hackers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7678F-1793-4230-BFE5-C2B8A1E53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Congress controls the price of gold, leading to inflation… or lack thereof</a:t>
            </a:r>
          </a:p>
          <a:p>
            <a:pPr lvl="1"/>
            <a:r>
              <a:rPr lang="en-US" dirty="0"/>
              <a:t>Attacks that affect stocks</a:t>
            </a:r>
          </a:p>
          <a:p>
            <a:r>
              <a:rPr lang="en-US" dirty="0"/>
              <a:t>The CFAA law, for example, was enacted by Congress</a:t>
            </a:r>
          </a:p>
          <a:p>
            <a:pPr lvl="1"/>
            <a:r>
              <a:rPr lang="en-US" dirty="0"/>
              <a:t>Cyber Security Enhancement Act of 2002 (CSEA)</a:t>
            </a:r>
          </a:p>
          <a:p>
            <a:pPr lvl="1"/>
            <a:r>
              <a:rPr lang="en-US" dirty="0"/>
              <a:t>Cybersecurity Information Sharing Act of 2015 (CISA)</a:t>
            </a:r>
          </a:p>
          <a:p>
            <a:pPr lvl="1"/>
            <a:r>
              <a:rPr lang="en-US" dirty="0"/>
              <a:t>Electronic Communications Privacy Act of 1986 (ECPA)</a:t>
            </a:r>
          </a:p>
        </p:txBody>
      </p:sp>
    </p:spTree>
    <p:extLst>
      <p:ext uri="{BB962C8B-B14F-4D97-AF65-F5344CB8AC3E}">
        <p14:creationId xmlns:p14="http://schemas.microsoft.com/office/powerpoint/2010/main" val="260022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D931-6246-4301-8BAD-38A35D50A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II: The Executive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8C39A-3796-48BD-AD9F-581876D18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Discusses the power of the President</a:t>
            </a:r>
          </a:p>
          <a:p>
            <a:r>
              <a:rPr lang="en-US" dirty="0"/>
              <a:t>Presidential Duties:</a:t>
            </a:r>
          </a:p>
          <a:p>
            <a:pPr lvl="1"/>
            <a:r>
              <a:rPr lang="en-US" dirty="0"/>
              <a:t>Commander in Chief</a:t>
            </a:r>
          </a:p>
          <a:p>
            <a:pPr lvl="1"/>
            <a:r>
              <a:rPr lang="en-US" dirty="0"/>
              <a:t>Executive Order</a:t>
            </a:r>
          </a:p>
          <a:p>
            <a:pPr lvl="1"/>
            <a:r>
              <a:rPr lang="en-US" dirty="0"/>
              <a:t>Propose bills/veto bills</a:t>
            </a:r>
          </a:p>
          <a:p>
            <a:r>
              <a:rPr lang="en-US" dirty="0"/>
              <a:t>The President can propose bills, but Congress writes them, and if the President vetoes a bill, 2/3 of Congress has to disagree with the President to pass the bill anyway</a:t>
            </a:r>
          </a:p>
        </p:txBody>
      </p:sp>
    </p:spTree>
    <p:extLst>
      <p:ext uri="{BB962C8B-B14F-4D97-AF65-F5344CB8AC3E}">
        <p14:creationId xmlns:p14="http://schemas.microsoft.com/office/powerpoint/2010/main" val="92309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7BE7-FD17-48F1-920A-BA3A6AF3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Means for Hackers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EA9E9-CB47-443D-BDE8-0A338EF5D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military side of cyber warfare, the President is the one in charge</a:t>
            </a:r>
          </a:p>
          <a:p>
            <a:r>
              <a:rPr lang="en-US" dirty="0"/>
              <a:t>In terms of executive orders, Presidents have been making remarks on cybersecurity for years</a:t>
            </a:r>
          </a:p>
          <a:p>
            <a:pPr lvl="1"/>
            <a:r>
              <a:rPr lang="en-US" dirty="0"/>
              <a:t>In 1984, President Ronald Reagan created the NSDD-145 on Telecommunications and Automated Information Systems Security</a:t>
            </a:r>
          </a:p>
          <a:p>
            <a:pPr lvl="1"/>
            <a:r>
              <a:rPr lang="en-US" dirty="0"/>
              <a:t>More recently,  President Donald Trump created Executive Order 13800 on Strengthening the Cybersecurity of Federal Networks and Critical Infrastructure on May 11, 2017</a:t>
            </a:r>
          </a:p>
          <a:p>
            <a:endParaRPr lang="en-US" dirty="0"/>
          </a:p>
          <a:p>
            <a:r>
              <a:rPr lang="en-US" dirty="0"/>
              <a:t>Are the NSD-145 and EO 13800 effective in helping cybersecurity and cyber warfare?</a:t>
            </a:r>
          </a:p>
        </p:txBody>
      </p:sp>
    </p:spTree>
    <p:extLst>
      <p:ext uri="{BB962C8B-B14F-4D97-AF65-F5344CB8AC3E}">
        <p14:creationId xmlns:p14="http://schemas.microsoft.com/office/powerpoint/2010/main" val="355789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7C0BC-8D2A-4407-92EB-C9BDDC7BE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Article III: The Judicial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1F39-018E-4FAF-98C6-B4512BD40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Covers the Supreme Court and other federal courts</a:t>
            </a:r>
          </a:p>
          <a:p>
            <a:r>
              <a:rPr lang="en-US" dirty="0"/>
              <a:t> Role of the Court:</a:t>
            </a:r>
          </a:p>
          <a:p>
            <a:pPr lvl="1"/>
            <a:r>
              <a:rPr lang="en-US" dirty="0"/>
              <a:t>Listen to cases brought to court</a:t>
            </a:r>
          </a:p>
          <a:p>
            <a:pPr lvl="1"/>
            <a:r>
              <a:rPr lang="en-US" dirty="0"/>
              <a:t>Decide whether a bill is constitutional</a:t>
            </a:r>
          </a:p>
        </p:txBody>
      </p:sp>
    </p:spTree>
    <p:extLst>
      <p:ext uri="{BB962C8B-B14F-4D97-AF65-F5344CB8AC3E}">
        <p14:creationId xmlns:p14="http://schemas.microsoft.com/office/powerpoint/2010/main" val="316781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D9D4-6FFA-4AD8-A68F-E21F5510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Means for Hackers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731E7-3406-4296-BAE8-28AE629D6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few old controversial laws still in place today, such as the Computer Fraud and Abuse Act (CFAA)</a:t>
            </a:r>
          </a:p>
          <a:p>
            <a:r>
              <a:rPr lang="en-US" dirty="0"/>
              <a:t>Musacchio vs United States was a turning point in cyber law</a:t>
            </a:r>
          </a:p>
          <a:p>
            <a:pPr lvl="1"/>
            <a:r>
              <a:rPr lang="en-US" dirty="0"/>
              <a:t>It was the first CFAA related case to make it to the Supreme Court on the basis of “access without authorization”</a:t>
            </a:r>
          </a:p>
          <a:p>
            <a:r>
              <a:rPr lang="en-US" dirty="0"/>
              <a:t>Other notable cases are:</a:t>
            </a:r>
          </a:p>
          <a:p>
            <a:pPr lvl="1"/>
            <a:r>
              <a:rPr lang="en-US" dirty="0"/>
              <a:t>Aaron Swartz – downloaded database papers through JSTOR</a:t>
            </a:r>
          </a:p>
          <a:p>
            <a:pPr lvl="1"/>
            <a:r>
              <a:rPr lang="en-US" dirty="0"/>
              <a:t>Andrew “weev” Auernheimer – obtained iPad users’ email addresses</a:t>
            </a:r>
          </a:p>
          <a:p>
            <a:pPr lvl="1"/>
            <a:r>
              <a:rPr lang="en-US" dirty="0"/>
              <a:t>Matthew Keys – sent a username and password for a server in an online chat</a:t>
            </a:r>
          </a:p>
          <a:p>
            <a:pPr lvl="1"/>
            <a:r>
              <a:rPr lang="en-US" dirty="0"/>
              <a:t>David Nosal – stole trade secrets through unauthorized access</a:t>
            </a:r>
          </a:p>
        </p:txBody>
      </p:sp>
    </p:spTree>
    <p:extLst>
      <p:ext uri="{BB962C8B-B14F-4D97-AF65-F5344CB8AC3E}">
        <p14:creationId xmlns:p14="http://schemas.microsoft.com/office/powerpoint/2010/main" val="419077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2D61-8971-40E8-BD49-9E66BDAEE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45121-4FEC-4252-B2B4-9254D47A7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Were any of these people in the right?</a:t>
            </a:r>
          </a:p>
          <a:p>
            <a:pPr lvl="1"/>
            <a:r>
              <a:rPr lang="en-US" dirty="0"/>
              <a:t>Were any of them wrong?</a:t>
            </a:r>
          </a:p>
          <a:p>
            <a:r>
              <a:rPr lang="en-US" dirty="0"/>
              <a:t>Was it a grey space or did they simply cross the line?</a:t>
            </a:r>
          </a:p>
          <a:p>
            <a:r>
              <a:rPr lang="en-US" dirty="0"/>
              <a:t>Should the CFAA be revised, rewritten, or scrapped?</a:t>
            </a:r>
          </a:p>
          <a:p>
            <a:pPr lvl="1"/>
            <a:r>
              <a:rPr lang="en-US" dirty="0"/>
              <a:t>What about the NSDD-145?</a:t>
            </a:r>
          </a:p>
        </p:txBody>
      </p:sp>
    </p:spTree>
    <p:extLst>
      <p:ext uri="{BB962C8B-B14F-4D97-AF65-F5344CB8AC3E}">
        <p14:creationId xmlns:p14="http://schemas.microsoft.com/office/powerpoint/2010/main" val="3445703411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2129</TotalTime>
  <Words>705</Words>
  <Application>Microsoft Office PowerPoint</Application>
  <PresentationFormat>On-screen Show (4:3)</PresentationFormat>
  <Paragraphs>71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PP_C5Modules_CC_License_standard</vt:lpstr>
      <vt:lpstr>U.S. LAWS: THE CONSTITUTION</vt:lpstr>
      <vt:lpstr>Learning Outcomes</vt:lpstr>
      <vt:lpstr>Article I: The Legislative Branch</vt:lpstr>
      <vt:lpstr>What This Means for Hackers</vt:lpstr>
      <vt:lpstr>Article II: The Executive Branch</vt:lpstr>
      <vt:lpstr>What This Means for Hackers</vt:lpstr>
      <vt:lpstr>Article III: The Judicial Branch</vt:lpstr>
      <vt:lpstr>What This Means for Hackers</vt:lpstr>
      <vt:lpstr>Morality</vt:lpstr>
      <vt:lpstr>4th Amendment Protocols</vt:lpstr>
      <vt:lpstr>4th Amendment Summary</vt:lpstr>
      <vt:lpstr>14th Amendment: Due Process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Amanda Ruiz</cp:lastModifiedBy>
  <cp:revision>189</cp:revision>
  <cp:lastPrinted>2016-07-18T16:40:10Z</cp:lastPrinted>
  <dcterms:created xsi:type="dcterms:W3CDTF">2016-07-03T20:12:42Z</dcterms:created>
  <dcterms:modified xsi:type="dcterms:W3CDTF">2017-08-04T19:52:39Z</dcterms:modified>
</cp:coreProperties>
</file>