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24"/>
  </p:notesMasterIdLst>
  <p:sldIdLst>
    <p:sldId id="256" r:id="rId2"/>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3" autoAdjust="0"/>
    <p:restoredTop sz="94384" autoAdjust="0"/>
  </p:normalViewPr>
  <p:slideViewPr>
    <p:cSldViewPr snapToGrid="0" snapToObjects="1">
      <p:cViewPr varScale="1">
        <p:scale>
          <a:sx n="70" d="100"/>
          <a:sy n="70" d="100"/>
        </p:scale>
        <p:origin x="122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F34958D-5910-2B4E-8346-D45CE8D303AB}" type="datetimeFigureOut">
              <a:rPr lang="en-US" smtClean="0"/>
              <a:t>8/3/2017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9859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33742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98986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2975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32217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6934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5260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8478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1458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2587" y="187779"/>
            <a:ext cx="5550681" cy="6670221"/>
          </a:xfrm>
          <a:prstGeom prst="rect">
            <a:avLst/>
          </a:prstGeom>
        </p:spPr>
      </p:pic>
    </p:spTree>
    <p:extLst>
      <p:ext uri="{BB962C8B-B14F-4D97-AF65-F5344CB8AC3E}">
        <p14:creationId xmlns:p14="http://schemas.microsoft.com/office/powerpoint/2010/main" val="265490986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025" name="Picture 2" descr="reative Commons License"/>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8565" y="6401628"/>
            <a:ext cx="838200" cy="29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userDrawn="1"/>
        </p:nvSpPr>
        <p:spPr bwMode="auto">
          <a:xfrm>
            <a:off x="976765" y="6415091"/>
            <a:ext cx="5700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000" b="0" i="0" u="none" strike="noStrike" cap="none" normalizeH="0" baseline="0" dirty="0">
                <a:ln>
                  <a:noFill/>
                </a:ln>
                <a:solidFill>
                  <a:schemeClr val="tx1"/>
                </a:solidFill>
                <a:effectLst/>
                <a:latin typeface="Arial" charset="0"/>
              </a:rPr>
              <a:t>  This document is licensed with a </a:t>
            </a:r>
            <a:r>
              <a:rPr kumimoji="0" lang="x-none" altLang="x-none" sz="1000" b="0" i="0" u="none" strike="noStrike" cap="none" normalizeH="0" baseline="0" dirty="0">
                <a:ln>
                  <a:noFill/>
                </a:ln>
                <a:solidFill>
                  <a:schemeClr val="tx1"/>
                </a:solidFill>
                <a:effectLst/>
                <a:latin typeface="Arial" charset="0"/>
                <a:hlinkClick r:id="rId12"/>
              </a:rPr>
              <a:t>Creative Commons Attribution 4.0 International License</a:t>
            </a:r>
            <a:r>
              <a:rPr kumimoji="0" lang="x-none" altLang="x-none" sz="1000" b="0" i="0" u="none" strike="noStrike" cap="none" normalizeH="0" baseline="0" dirty="0">
                <a:ln>
                  <a:noFill/>
                </a:ln>
                <a:solidFill>
                  <a:schemeClr val="tx1"/>
                </a:solidFill>
                <a:effectLst/>
                <a:latin typeface="Arial" charset="0"/>
              </a:rPr>
              <a:t> ©2017 </a:t>
            </a:r>
          </a:p>
        </p:txBody>
      </p:sp>
    </p:spTree>
    <p:extLst>
      <p:ext uri="{BB962C8B-B14F-4D97-AF65-F5344CB8AC3E}">
        <p14:creationId xmlns:p14="http://schemas.microsoft.com/office/powerpoint/2010/main" val="28278834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300" dirty="0"/>
              <a:t>TITLE 18: CRIMES</a:t>
            </a:r>
            <a:endParaRPr lang="en-US" dirty="0"/>
          </a:p>
        </p:txBody>
      </p:sp>
      <p:sp>
        <p:nvSpPr>
          <p:cNvPr id="3" name="Subtitle 2"/>
          <p:cNvSpPr>
            <a:spLocks noGrp="1"/>
          </p:cNvSpPr>
          <p:nvPr>
            <p:ph type="body" sz="quarter" idx="13"/>
          </p:nvPr>
        </p:nvSpPr>
        <p:spPr/>
        <p:txBody>
          <a:bodyPr>
            <a:noAutofit/>
          </a:bodyPr>
          <a:lstStyle/>
          <a:p>
            <a:pPr algn="l"/>
            <a:r>
              <a:rPr lang="en-US" sz="2000" b="1">
                <a:solidFill>
                  <a:schemeClr val="accent5">
                    <a:lumMod val="75000"/>
                  </a:schemeClr>
                </a:solidFill>
              </a:rPr>
              <a:t>Legal Unit 2.3</a:t>
            </a:r>
            <a:endParaRPr lang="en-US" sz="2000" b="1" dirty="0">
              <a:solidFill>
                <a:schemeClr val="accent5">
                  <a:lumMod val="75000"/>
                </a:schemeClr>
              </a:solidFill>
            </a:endParaRPr>
          </a:p>
        </p:txBody>
      </p:sp>
    </p:spTree>
    <p:extLst>
      <p:ext uri="{BB962C8B-B14F-4D97-AF65-F5344CB8AC3E}">
        <p14:creationId xmlns:p14="http://schemas.microsoft.com/office/powerpoint/2010/main" val="2704345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01BB4-772D-4B23-9976-75EDA8725B68}"/>
              </a:ext>
            </a:extLst>
          </p:cNvPr>
          <p:cNvSpPr>
            <a:spLocks noGrp="1"/>
          </p:cNvSpPr>
          <p:nvPr>
            <p:ph type="title"/>
          </p:nvPr>
        </p:nvSpPr>
        <p:spPr/>
        <p:txBody>
          <a:bodyPr/>
          <a:lstStyle/>
          <a:p>
            <a:r>
              <a:rPr lang="en-US" dirty="0"/>
              <a:t>U.S. v. Councilman</a:t>
            </a:r>
          </a:p>
        </p:txBody>
      </p:sp>
      <p:sp>
        <p:nvSpPr>
          <p:cNvPr id="3" name="Content Placeholder 2">
            <a:extLst>
              <a:ext uri="{FF2B5EF4-FFF2-40B4-BE49-F238E27FC236}">
                <a16:creationId xmlns:a16="http://schemas.microsoft.com/office/drawing/2014/main" id="{9E0272AA-CE92-43A7-944D-E8FBD5BD3C48}"/>
              </a:ext>
            </a:extLst>
          </p:cNvPr>
          <p:cNvSpPr>
            <a:spLocks noGrp="1"/>
          </p:cNvSpPr>
          <p:nvPr>
            <p:ph idx="1"/>
          </p:nvPr>
        </p:nvSpPr>
        <p:spPr/>
        <p:txBody>
          <a:bodyPr/>
          <a:lstStyle/>
          <a:p>
            <a:r>
              <a:rPr lang="en-US" b="1" dirty="0"/>
              <a:t>Date: </a:t>
            </a:r>
            <a:r>
              <a:rPr lang="en-US" dirty="0"/>
              <a:t>June 29, 2004</a:t>
            </a:r>
          </a:p>
          <a:p>
            <a:r>
              <a:rPr lang="en-US" b="1" dirty="0"/>
              <a:t>Indictment: </a:t>
            </a:r>
            <a:r>
              <a:rPr lang="en-US" dirty="0"/>
              <a:t>One charge against the Wiretap Act</a:t>
            </a:r>
          </a:p>
          <a:p>
            <a:r>
              <a:rPr lang="en-US" b="1" dirty="0"/>
              <a:t>Description:</a:t>
            </a:r>
            <a:r>
              <a:rPr lang="en-US" dirty="0"/>
              <a:t> The Vice President of Interloc, Inc., Bradford Councilman, in January of 1998, told one of his employees to write a program to intercept emails from Amazon.com, and copy them to Councilman’s storage before they were sent to the recipient of the email. The code was named, “procmail.rc” and it captured thousands of emails during its use. This conspiracy was used to eliminate competition from Amazon.com. However, as the case progressed, Councilman dismissed the indictment because the email interceptions were defined as “electronic storage” and therefore he cannot be criminally charged under the Wiretap Act.</a:t>
            </a:r>
          </a:p>
        </p:txBody>
      </p:sp>
    </p:spTree>
    <p:extLst>
      <p:ext uri="{BB962C8B-B14F-4D97-AF65-F5344CB8AC3E}">
        <p14:creationId xmlns:p14="http://schemas.microsoft.com/office/powerpoint/2010/main" val="2218718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84FD-F538-4F3C-BBA4-EAA7BFC2286E}"/>
              </a:ext>
            </a:extLst>
          </p:cNvPr>
          <p:cNvSpPr>
            <a:spLocks noGrp="1"/>
          </p:cNvSpPr>
          <p:nvPr>
            <p:ph type="title"/>
          </p:nvPr>
        </p:nvSpPr>
        <p:spPr/>
        <p:txBody>
          <a:bodyPr/>
          <a:lstStyle/>
          <a:p>
            <a:r>
              <a:rPr lang="en-US" dirty="0"/>
              <a:t>Jennings v. Broome</a:t>
            </a:r>
          </a:p>
        </p:txBody>
      </p:sp>
      <p:sp>
        <p:nvSpPr>
          <p:cNvPr id="3" name="Content Placeholder 2">
            <a:extLst>
              <a:ext uri="{FF2B5EF4-FFF2-40B4-BE49-F238E27FC236}">
                <a16:creationId xmlns:a16="http://schemas.microsoft.com/office/drawing/2014/main" id="{FA2FB0EC-45C1-4A22-BA28-CDFD02CD0F9B}"/>
              </a:ext>
            </a:extLst>
          </p:cNvPr>
          <p:cNvSpPr>
            <a:spLocks noGrp="1"/>
          </p:cNvSpPr>
          <p:nvPr>
            <p:ph idx="1"/>
          </p:nvPr>
        </p:nvSpPr>
        <p:spPr/>
        <p:txBody>
          <a:bodyPr/>
          <a:lstStyle/>
          <a:p>
            <a:r>
              <a:rPr lang="en-US" b="1" dirty="0"/>
              <a:t>Date: </a:t>
            </a:r>
            <a:r>
              <a:rPr lang="en-US" dirty="0"/>
              <a:t>October 10, 2012</a:t>
            </a:r>
          </a:p>
          <a:p>
            <a:r>
              <a:rPr lang="en-US" b="1" dirty="0"/>
              <a:t>Indictment:  </a:t>
            </a:r>
            <a:r>
              <a:rPr lang="en-US" dirty="0"/>
              <a:t>Invasion of privacy, conspiracy, violation of the SCA</a:t>
            </a:r>
          </a:p>
          <a:p>
            <a:r>
              <a:rPr lang="en-US" b="1" dirty="0"/>
              <a:t>Description: </a:t>
            </a:r>
            <a:r>
              <a:rPr lang="en-US" dirty="0"/>
              <a:t>The case is also known as Jennings v. Jennings. Lee Jennings admitted to his wife, Gail Jennings, that he had fallen in love with another woman and was exchanging emails with her. After this conversation, Holly Broome (Gail’s daughter-in-law) was able to access Lee’s account by guessing his security questions. She then printed out all of the emails associated with Lee and the other woman. Lee Jennings later found out, then accused Holly Broome of hacking his Yahoo! email account. </a:t>
            </a:r>
          </a:p>
        </p:txBody>
      </p:sp>
    </p:spTree>
    <p:extLst>
      <p:ext uri="{BB962C8B-B14F-4D97-AF65-F5344CB8AC3E}">
        <p14:creationId xmlns:p14="http://schemas.microsoft.com/office/powerpoint/2010/main" val="376166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F63E0-CBC1-4251-87A8-B4CE5B3EDCD3}"/>
              </a:ext>
            </a:extLst>
          </p:cNvPr>
          <p:cNvSpPr>
            <a:spLocks noGrp="1"/>
          </p:cNvSpPr>
          <p:nvPr>
            <p:ph type="title"/>
          </p:nvPr>
        </p:nvSpPr>
        <p:spPr/>
        <p:txBody>
          <a:bodyPr/>
          <a:lstStyle/>
          <a:p>
            <a:r>
              <a:rPr lang="en-US" dirty="0"/>
              <a:t>Matera v. Google</a:t>
            </a:r>
          </a:p>
        </p:txBody>
      </p:sp>
      <p:sp>
        <p:nvSpPr>
          <p:cNvPr id="3" name="Content Placeholder 2">
            <a:extLst>
              <a:ext uri="{FF2B5EF4-FFF2-40B4-BE49-F238E27FC236}">
                <a16:creationId xmlns:a16="http://schemas.microsoft.com/office/drawing/2014/main" id="{76CDD3AC-DAAD-47AB-B9EA-7B691F95AEC1}"/>
              </a:ext>
            </a:extLst>
          </p:cNvPr>
          <p:cNvSpPr>
            <a:spLocks noGrp="1"/>
          </p:cNvSpPr>
          <p:nvPr>
            <p:ph idx="1"/>
          </p:nvPr>
        </p:nvSpPr>
        <p:spPr/>
        <p:txBody>
          <a:bodyPr/>
          <a:lstStyle/>
          <a:p>
            <a:r>
              <a:rPr lang="en-US" dirty="0"/>
              <a:t>Read this case and write a blogpost in the discussion board about what you found interesting about this case and whether you agree or disagree with the ruling. Then, comment on someone else’s post, saying whether you agree or disagree with them and why.</a:t>
            </a:r>
          </a:p>
        </p:txBody>
      </p:sp>
    </p:spTree>
    <p:extLst>
      <p:ext uri="{BB962C8B-B14F-4D97-AF65-F5344CB8AC3E}">
        <p14:creationId xmlns:p14="http://schemas.microsoft.com/office/powerpoint/2010/main" val="1600232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4F2A9-A833-4FB5-B635-B5602F4E7190}"/>
              </a:ext>
            </a:extLst>
          </p:cNvPr>
          <p:cNvSpPr>
            <a:spLocks noGrp="1"/>
          </p:cNvSpPr>
          <p:nvPr>
            <p:ph type="title"/>
          </p:nvPr>
        </p:nvSpPr>
        <p:spPr/>
        <p:txBody>
          <a:bodyPr>
            <a:normAutofit/>
          </a:bodyPr>
          <a:lstStyle/>
          <a:p>
            <a:r>
              <a:rPr lang="en-US" dirty="0"/>
              <a:t>18 USC § 2701-12 </a:t>
            </a:r>
            <a:r>
              <a:rPr lang="en-US" sz="3600" dirty="0"/>
              <a:t>Stored Communications Act</a:t>
            </a:r>
            <a:endParaRPr lang="en-US" dirty="0"/>
          </a:p>
        </p:txBody>
      </p:sp>
      <p:sp>
        <p:nvSpPr>
          <p:cNvPr id="3" name="Content Placeholder 2">
            <a:extLst>
              <a:ext uri="{FF2B5EF4-FFF2-40B4-BE49-F238E27FC236}">
                <a16:creationId xmlns:a16="http://schemas.microsoft.com/office/drawing/2014/main" id="{2FCCCE3D-925D-46FC-82F6-B70B9407D1A9}"/>
              </a:ext>
            </a:extLst>
          </p:cNvPr>
          <p:cNvSpPr>
            <a:spLocks noGrp="1"/>
          </p:cNvSpPr>
          <p:nvPr>
            <p:ph idx="1"/>
          </p:nvPr>
        </p:nvSpPr>
        <p:spPr/>
        <p:txBody>
          <a:bodyPr/>
          <a:lstStyle/>
          <a:p>
            <a:r>
              <a:rPr lang="en-US" dirty="0"/>
              <a:t>Enacted in 1986</a:t>
            </a:r>
          </a:p>
          <a:p>
            <a:r>
              <a:rPr lang="en-US" dirty="0"/>
              <a:t>Establishes digital privacy and protection</a:t>
            </a:r>
          </a:p>
          <a:p>
            <a:r>
              <a:rPr lang="en-US" dirty="0"/>
              <a:t>Prevents ISP data selling unless with subscriber’s consent</a:t>
            </a:r>
          </a:p>
          <a:p>
            <a:pPr lvl="1"/>
            <a:r>
              <a:rPr lang="en-US" dirty="0"/>
              <a:t>As of April 4, 2017,  Congress passed a law that overturned the need for consent, therefore ISPs can now collect and sell consumer information to third parties</a:t>
            </a:r>
          </a:p>
        </p:txBody>
      </p:sp>
    </p:spTree>
    <p:extLst>
      <p:ext uri="{BB962C8B-B14F-4D97-AF65-F5344CB8AC3E}">
        <p14:creationId xmlns:p14="http://schemas.microsoft.com/office/powerpoint/2010/main" val="179955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7C9A1-9094-4832-B42C-CFBC18C22EA3}"/>
              </a:ext>
            </a:extLst>
          </p:cNvPr>
          <p:cNvSpPr>
            <a:spLocks noGrp="1"/>
          </p:cNvSpPr>
          <p:nvPr>
            <p:ph type="title"/>
          </p:nvPr>
        </p:nvSpPr>
        <p:spPr/>
        <p:txBody>
          <a:bodyPr/>
          <a:lstStyle/>
          <a:p>
            <a:r>
              <a:rPr lang="en-US" dirty="0"/>
              <a:t>Significant SCA Cases</a:t>
            </a:r>
          </a:p>
        </p:txBody>
      </p:sp>
      <p:sp>
        <p:nvSpPr>
          <p:cNvPr id="3" name="Content Placeholder 2">
            <a:extLst>
              <a:ext uri="{FF2B5EF4-FFF2-40B4-BE49-F238E27FC236}">
                <a16:creationId xmlns:a16="http://schemas.microsoft.com/office/drawing/2014/main" id="{B8DB65EA-887D-4A57-A68E-EA71B6A3B797}"/>
              </a:ext>
            </a:extLst>
          </p:cNvPr>
          <p:cNvSpPr>
            <a:spLocks noGrp="1"/>
          </p:cNvSpPr>
          <p:nvPr>
            <p:ph idx="1"/>
          </p:nvPr>
        </p:nvSpPr>
        <p:spPr/>
        <p:txBody>
          <a:bodyPr/>
          <a:lstStyle/>
          <a:p>
            <a:r>
              <a:rPr lang="en-US" dirty="0"/>
              <a:t>Microsoft Corp. v. U.S.</a:t>
            </a:r>
          </a:p>
          <a:p>
            <a:r>
              <a:rPr lang="en-US" dirty="0"/>
              <a:t>Robbins v. Lower Merion School District</a:t>
            </a:r>
          </a:p>
          <a:p>
            <a:endParaRPr lang="en-US" dirty="0"/>
          </a:p>
        </p:txBody>
      </p:sp>
    </p:spTree>
    <p:extLst>
      <p:ext uri="{BB962C8B-B14F-4D97-AF65-F5344CB8AC3E}">
        <p14:creationId xmlns:p14="http://schemas.microsoft.com/office/powerpoint/2010/main" val="3103238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AD701-3AA2-485C-9390-43D224674830}"/>
              </a:ext>
            </a:extLst>
          </p:cNvPr>
          <p:cNvSpPr>
            <a:spLocks noGrp="1"/>
          </p:cNvSpPr>
          <p:nvPr>
            <p:ph type="title"/>
          </p:nvPr>
        </p:nvSpPr>
        <p:spPr/>
        <p:txBody>
          <a:bodyPr/>
          <a:lstStyle/>
          <a:p>
            <a:r>
              <a:rPr lang="en-US" dirty="0"/>
              <a:t>Microsoft Corp v. U.S.</a:t>
            </a:r>
          </a:p>
        </p:txBody>
      </p:sp>
      <p:sp>
        <p:nvSpPr>
          <p:cNvPr id="3" name="Content Placeholder 2">
            <a:extLst>
              <a:ext uri="{FF2B5EF4-FFF2-40B4-BE49-F238E27FC236}">
                <a16:creationId xmlns:a16="http://schemas.microsoft.com/office/drawing/2014/main" id="{45CD7B42-ECBD-498A-B409-ED0868F22BE4}"/>
              </a:ext>
            </a:extLst>
          </p:cNvPr>
          <p:cNvSpPr>
            <a:spLocks noGrp="1"/>
          </p:cNvSpPr>
          <p:nvPr>
            <p:ph idx="1"/>
          </p:nvPr>
        </p:nvSpPr>
        <p:spPr/>
        <p:txBody>
          <a:bodyPr/>
          <a:lstStyle/>
          <a:p>
            <a:r>
              <a:rPr lang="en-US" b="1" dirty="0"/>
              <a:t>Date: </a:t>
            </a:r>
            <a:r>
              <a:rPr lang="en-US" dirty="0"/>
              <a:t>September 9, 2015</a:t>
            </a:r>
          </a:p>
          <a:p>
            <a:r>
              <a:rPr lang="en-US" b="1" dirty="0"/>
              <a:t>Indictment: </a:t>
            </a:r>
            <a:r>
              <a:rPr lang="en-US" dirty="0"/>
              <a:t>In favor of Microsoft; SCA does not protect data held overseas</a:t>
            </a:r>
            <a:endParaRPr lang="en-US" b="1" dirty="0"/>
          </a:p>
          <a:p>
            <a:r>
              <a:rPr lang="en-US" b="1" dirty="0"/>
              <a:t>Description: </a:t>
            </a:r>
            <a:r>
              <a:rPr lang="en-US" dirty="0"/>
              <a:t>A district court judge in New York issued a warrant to Microsoft for them to turn over any emails they had associated with a certain address that happened to be overseas in Ireland. Microsoft protested against the warrant, because a US judge should only have jurisdiction over US information storage. Later, a federal magistrate judge demanded Microsoft to hand over the emails. The Irish government filed an amicus brief in favor of Microsoft.</a:t>
            </a:r>
          </a:p>
        </p:txBody>
      </p:sp>
    </p:spTree>
    <p:extLst>
      <p:ext uri="{BB962C8B-B14F-4D97-AF65-F5344CB8AC3E}">
        <p14:creationId xmlns:p14="http://schemas.microsoft.com/office/powerpoint/2010/main" val="3811522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A536E-2AAB-484D-A11B-E39BE1936F1E}"/>
              </a:ext>
            </a:extLst>
          </p:cNvPr>
          <p:cNvSpPr>
            <a:spLocks noGrp="1"/>
          </p:cNvSpPr>
          <p:nvPr>
            <p:ph type="title"/>
          </p:nvPr>
        </p:nvSpPr>
        <p:spPr/>
        <p:txBody>
          <a:bodyPr/>
          <a:lstStyle/>
          <a:p>
            <a:r>
              <a:rPr lang="en-US" dirty="0"/>
              <a:t>Robbins v. Lower Merion School District</a:t>
            </a:r>
          </a:p>
        </p:txBody>
      </p:sp>
      <p:sp>
        <p:nvSpPr>
          <p:cNvPr id="3" name="Content Placeholder 2">
            <a:extLst>
              <a:ext uri="{FF2B5EF4-FFF2-40B4-BE49-F238E27FC236}">
                <a16:creationId xmlns:a16="http://schemas.microsoft.com/office/drawing/2014/main" id="{0A16B92A-BA76-49C6-81F1-9AC4CBB4C86B}"/>
              </a:ext>
            </a:extLst>
          </p:cNvPr>
          <p:cNvSpPr>
            <a:spLocks noGrp="1"/>
          </p:cNvSpPr>
          <p:nvPr>
            <p:ph idx="1"/>
          </p:nvPr>
        </p:nvSpPr>
        <p:spPr/>
        <p:txBody>
          <a:bodyPr>
            <a:normAutofit fontScale="92500" lnSpcReduction="10000"/>
          </a:bodyPr>
          <a:lstStyle/>
          <a:p>
            <a:r>
              <a:rPr lang="en-US" b="1" dirty="0"/>
              <a:t>Date: </a:t>
            </a:r>
            <a:r>
              <a:rPr lang="en-US" dirty="0"/>
              <a:t>July 27, 2010</a:t>
            </a:r>
          </a:p>
          <a:p>
            <a:r>
              <a:rPr lang="en-US" b="1" dirty="0"/>
              <a:t>Indictment: </a:t>
            </a:r>
            <a:r>
              <a:rPr lang="en-US" dirty="0"/>
              <a:t>LMSD payed a $610,000 settlement</a:t>
            </a:r>
          </a:p>
          <a:p>
            <a:r>
              <a:rPr lang="en-US" b="1" dirty="0"/>
              <a:t>Description: </a:t>
            </a:r>
            <a:r>
              <a:rPr lang="en-US" dirty="0"/>
              <a:t>On November 11, 2009, Blake Robbins (a 15-year-old sophomore in high school) was disciplined at school for misbehavior at home. Members of the school faculty had been activating the webcams in laptops issued to students. By turning on the cameras, they had taken photographs, screenshots of messages, and a list of websites visited by the students without their knowledge or consent. Two more students came forward with lawsuits against the school as well. The school had used LANrev remote activation and TheftTrack to remotely turn on the webcams. The district had intentionally cloaked the LANrev program on the computers and didn’t mention to parents or students that the program was even on there, let alone using the software. When an IT student intern found the software on a computer, he emailed the head of the IT Department who lied and stated that they would not spy on the students since they would have no reason to.</a:t>
            </a:r>
          </a:p>
        </p:txBody>
      </p:sp>
    </p:spTree>
    <p:extLst>
      <p:ext uri="{BB962C8B-B14F-4D97-AF65-F5344CB8AC3E}">
        <p14:creationId xmlns:p14="http://schemas.microsoft.com/office/powerpoint/2010/main" val="25266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4C000-209A-442A-B841-8EC6819968F2}"/>
              </a:ext>
            </a:extLst>
          </p:cNvPr>
          <p:cNvSpPr>
            <a:spLocks noGrp="1"/>
          </p:cNvSpPr>
          <p:nvPr>
            <p:ph type="title"/>
          </p:nvPr>
        </p:nvSpPr>
        <p:spPr/>
        <p:txBody>
          <a:bodyPr>
            <a:normAutofit/>
          </a:bodyPr>
          <a:lstStyle/>
          <a:p>
            <a:r>
              <a:rPr lang="en-US" dirty="0"/>
              <a:t>18 USC § 1831-32 </a:t>
            </a:r>
            <a:r>
              <a:rPr lang="en-US" sz="3600" dirty="0"/>
              <a:t>Economic Espionage Acts</a:t>
            </a:r>
            <a:endParaRPr lang="en-US" dirty="0"/>
          </a:p>
        </p:txBody>
      </p:sp>
      <p:sp>
        <p:nvSpPr>
          <p:cNvPr id="3" name="Content Placeholder 2">
            <a:extLst>
              <a:ext uri="{FF2B5EF4-FFF2-40B4-BE49-F238E27FC236}">
                <a16:creationId xmlns:a16="http://schemas.microsoft.com/office/drawing/2014/main" id="{714B6175-135D-4D25-9CCD-5E57F536C2EA}"/>
              </a:ext>
            </a:extLst>
          </p:cNvPr>
          <p:cNvSpPr>
            <a:spLocks noGrp="1"/>
          </p:cNvSpPr>
          <p:nvPr>
            <p:ph idx="1"/>
          </p:nvPr>
        </p:nvSpPr>
        <p:spPr/>
        <p:txBody>
          <a:bodyPr/>
          <a:lstStyle/>
          <a:p>
            <a:r>
              <a:rPr lang="en-US" dirty="0"/>
              <a:t>Enacted in 1996</a:t>
            </a:r>
          </a:p>
          <a:p>
            <a:r>
              <a:rPr lang="en-US" dirty="0"/>
              <a:t>Defines Economic Espionage</a:t>
            </a:r>
          </a:p>
          <a:p>
            <a:pPr lvl="1"/>
            <a:r>
              <a:rPr lang="en-US" dirty="0"/>
              <a:t>Use of spies for military or government use</a:t>
            </a:r>
          </a:p>
          <a:p>
            <a:r>
              <a:rPr lang="en-US" dirty="0"/>
              <a:t>Criminalizes the theft of trade secrets</a:t>
            </a:r>
          </a:p>
          <a:p>
            <a:r>
              <a:rPr lang="en-US" dirty="0"/>
              <a:t>Use of certain technology to facilitate criminal conduct</a:t>
            </a:r>
          </a:p>
          <a:p>
            <a:pPr lvl="1"/>
            <a:r>
              <a:rPr lang="en-US" dirty="0"/>
              <a:t>Requires US sentencing commission to provide certain information in its reports</a:t>
            </a:r>
          </a:p>
          <a:p>
            <a:r>
              <a:rPr lang="en-US" dirty="0"/>
              <a:t>Also regards fraudulent computer-related activities</a:t>
            </a:r>
          </a:p>
        </p:txBody>
      </p:sp>
    </p:spTree>
    <p:extLst>
      <p:ext uri="{BB962C8B-B14F-4D97-AF65-F5344CB8AC3E}">
        <p14:creationId xmlns:p14="http://schemas.microsoft.com/office/powerpoint/2010/main" val="184424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2B9F1-932A-472D-BC8D-27C1EDEAB72A}"/>
              </a:ext>
            </a:extLst>
          </p:cNvPr>
          <p:cNvSpPr>
            <a:spLocks noGrp="1"/>
          </p:cNvSpPr>
          <p:nvPr>
            <p:ph type="title"/>
          </p:nvPr>
        </p:nvSpPr>
        <p:spPr/>
        <p:txBody>
          <a:bodyPr/>
          <a:lstStyle/>
          <a:p>
            <a:r>
              <a:rPr lang="en-US" dirty="0"/>
              <a:t>Significant EEA Cases</a:t>
            </a:r>
          </a:p>
        </p:txBody>
      </p:sp>
      <p:sp>
        <p:nvSpPr>
          <p:cNvPr id="3" name="Content Placeholder 2">
            <a:extLst>
              <a:ext uri="{FF2B5EF4-FFF2-40B4-BE49-F238E27FC236}">
                <a16:creationId xmlns:a16="http://schemas.microsoft.com/office/drawing/2014/main" id="{947CE022-A218-4307-91C7-BDBAD1547F84}"/>
              </a:ext>
            </a:extLst>
          </p:cNvPr>
          <p:cNvSpPr>
            <a:spLocks noGrp="1"/>
          </p:cNvSpPr>
          <p:nvPr>
            <p:ph idx="1"/>
          </p:nvPr>
        </p:nvSpPr>
        <p:spPr/>
        <p:txBody>
          <a:bodyPr/>
          <a:lstStyle/>
          <a:p>
            <a:r>
              <a:rPr lang="en-US" dirty="0"/>
              <a:t>U.S. v. Lange</a:t>
            </a:r>
          </a:p>
          <a:p>
            <a:r>
              <a:rPr lang="en-US" dirty="0"/>
              <a:t>U.S. v. Liew</a:t>
            </a:r>
          </a:p>
          <a:p>
            <a:r>
              <a:rPr lang="en-US" dirty="0"/>
              <a:t>U.S. v. Wang Dong</a:t>
            </a:r>
          </a:p>
        </p:txBody>
      </p:sp>
    </p:spTree>
    <p:extLst>
      <p:ext uri="{BB962C8B-B14F-4D97-AF65-F5344CB8AC3E}">
        <p14:creationId xmlns:p14="http://schemas.microsoft.com/office/powerpoint/2010/main" val="3172270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3B6AD-89F9-4F93-AE74-DB1049302DF2}"/>
              </a:ext>
            </a:extLst>
          </p:cNvPr>
          <p:cNvSpPr>
            <a:spLocks noGrp="1"/>
          </p:cNvSpPr>
          <p:nvPr>
            <p:ph type="title"/>
          </p:nvPr>
        </p:nvSpPr>
        <p:spPr/>
        <p:txBody>
          <a:bodyPr/>
          <a:lstStyle/>
          <a:p>
            <a:r>
              <a:rPr lang="en-US" dirty="0"/>
              <a:t>U.S. v. Lange</a:t>
            </a:r>
          </a:p>
        </p:txBody>
      </p:sp>
      <p:sp>
        <p:nvSpPr>
          <p:cNvPr id="3" name="Content Placeholder 2">
            <a:extLst>
              <a:ext uri="{FF2B5EF4-FFF2-40B4-BE49-F238E27FC236}">
                <a16:creationId xmlns:a16="http://schemas.microsoft.com/office/drawing/2014/main" id="{7663BB40-1018-4220-83FA-90DC6DB7C42F}"/>
              </a:ext>
            </a:extLst>
          </p:cNvPr>
          <p:cNvSpPr>
            <a:spLocks noGrp="1"/>
          </p:cNvSpPr>
          <p:nvPr>
            <p:ph idx="1"/>
          </p:nvPr>
        </p:nvSpPr>
        <p:spPr/>
        <p:txBody>
          <a:bodyPr/>
          <a:lstStyle/>
          <a:p>
            <a:r>
              <a:rPr lang="en-US" b="1" dirty="0"/>
              <a:t>Date: </a:t>
            </a:r>
            <a:r>
              <a:rPr lang="en-US" dirty="0"/>
              <a:t>October 23, 2009</a:t>
            </a:r>
          </a:p>
          <a:p>
            <a:r>
              <a:rPr lang="en-US" b="1" dirty="0"/>
              <a:t>Indictment: </a:t>
            </a:r>
            <a:r>
              <a:rPr lang="en-US" dirty="0"/>
              <a:t>55 counts of embezzlement, bank fraud, money laundering, filing false tax returns</a:t>
            </a:r>
          </a:p>
          <a:p>
            <a:r>
              <a:rPr lang="en-US" b="1" dirty="0"/>
              <a:t>Description: </a:t>
            </a:r>
            <a:r>
              <a:rPr lang="en-US" dirty="0"/>
              <a:t>Richard Lange, president of First Community Credit Union of Columbia Heights, Minnesota, directed funds from the Credit Union to his personal account, totaling to over $250,000. He reported his salary to be the only income he received on his tax returns. </a:t>
            </a:r>
          </a:p>
        </p:txBody>
      </p:sp>
    </p:spTree>
    <p:extLst>
      <p:ext uri="{BB962C8B-B14F-4D97-AF65-F5344CB8AC3E}">
        <p14:creationId xmlns:p14="http://schemas.microsoft.com/office/powerpoint/2010/main" val="35701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0" indent="0">
              <a:buNone/>
            </a:pPr>
            <a:r>
              <a:rPr lang="en-US" dirty="0"/>
              <a:t>Upon completion of this unit, students will be able to:</a:t>
            </a:r>
          </a:p>
          <a:p>
            <a:pPr lvl="1"/>
            <a:r>
              <a:rPr lang="en-US" dirty="0"/>
              <a:t>explain the authorities applicable to the scenario.</a:t>
            </a:r>
          </a:p>
          <a:p>
            <a:pPr lvl="1"/>
            <a:r>
              <a:rPr lang="en-US" dirty="0"/>
              <a:t>provide a high-level explanation of the legal issues governing the authorized conduct of cyber operations and the use of related tools, techniques, technology and data.</a:t>
            </a:r>
          </a:p>
        </p:txBody>
      </p:sp>
    </p:spTree>
    <p:extLst>
      <p:ext uri="{BB962C8B-B14F-4D97-AF65-F5344CB8AC3E}">
        <p14:creationId xmlns:p14="http://schemas.microsoft.com/office/powerpoint/2010/main" val="287608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38C53-48F6-4D45-BFE1-F35B749D522C}"/>
              </a:ext>
            </a:extLst>
          </p:cNvPr>
          <p:cNvSpPr>
            <a:spLocks noGrp="1"/>
          </p:cNvSpPr>
          <p:nvPr>
            <p:ph type="title"/>
          </p:nvPr>
        </p:nvSpPr>
        <p:spPr/>
        <p:txBody>
          <a:bodyPr/>
          <a:lstStyle/>
          <a:p>
            <a:r>
              <a:rPr lang="en-US" dirty="0"/>
              <a:t>U.S. v. Liew</a:t>
            </a:r>
          </a:p>
        </p:txBody>
      </p:sp>
      <p:sp>
        <p:nvSpPr>
          <p:cNvPr id="3" name="Content Placeholder 2">
            <a:extLst>
              <a:ext uri="{FF2B5EF4-FFF2-40B4-BE49-F238E27FC236}">
                <a16:creationId xmlns:a16="http://schemas.microsoft.com/office/drawing/2014/main" id="{F1E601E6-7C89-4F6E-9ADE-1567912BDBAF}"/>
              </a:ext>
            </a:extLst>
          </p:cNvPr>
          <p:cNvSpPr>
            <a:spLocks noGrp="1"/>
          </p:cNvSpPr>
          <p:nvPr>
            <p:ph idx="1"/>
          </p:nvPr>
        </p:nvSpPr>
        <p:spPr/>
        <p:txBody>
          <a:bodyPr/>
          <a:lstStyle/>
          <a:p>
            <a:r>
              <a:rPr lang="en-US" b="1" dirty="0"/>
              <a:t>Date: </a:t>
            </a:r>
            <a:r>
              <a:rPr lang="en-US" dirty="0"/>
              <a:t>August 2011</a:t>
            </a:r>
          </a:p>
          <a:p>
            <a:r>
              <a:rPr lang="en-US" b="1" dirty="0"/>
              <a:t>Indictment: </a:t>
            </a:r>
            <a:r>
              <a:rPr lang="en-US" dirty="0"/>
              <a:t>theft of trade secrets, attempted economic espionage, obstructing justice, witness tampering, conspiracy to tamper with evidence, false statements, filing false tax returns, false statements in bankruptcy proceedings, and false oath in bankruptcy proceedings.</a:t>
            </a:r>
          </a:p>
          <a:p>
            <a:r>
              <a:rPr lang="en-US" b="1" dirty="0"/>
              <a:t>Description: </a:t>
            </a:r>
            <a:r>
              <a:rPr lang="en-US" dirty="0"/>
              <a:t>Walter Liew, Christina Liew, Robert Maegerle, and Tze Chao stole the secret of titanium dioxide, a pigment used to whiten the cream in Oreos, from E.I. du Pont de Nemours &amp; Company.</a:t>
            </a:r>
          </a:p>
        </p:txBody>
      </p:sp>
    </p:spTree>
    <p:extLst>
      <p:ext uri="{BB962C8B-B14F-4D97-AF65-F5344CB8AC3E}">
        <p14:creationId xmlns:p14="http://schemas.microsoft.com/office/powerpoint/2010/main" val="1519800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1A2E9-4AA1-4551-8E6E-B02A4BDAEB7F}"/>
              </a:ext>
            </a:extLst>
          </p:cNvPr>
          <p:cNvSpPr>
            <a:spLocks noGrp="1"/>
          </p:cNvSpPr>
          <p:nvPr>
            <p:ph type="title"/>
          </p:nvPr>
        </p:nvSpPr>
        <p:spPr/>
        <p:txBody>
          <a:bodyPr/>
          <a:lstStyle/>
          <a:p>
            <a:r>
              <a:rPr lang="en-US" dirty="0"/>
              <a:t>U.S. v. Wang Dong</a:t>
            </a:r>
          </a:p>
        </p:txBody>
      </p:sp>
      <p:sp>
        <p:nvSpPr>
          <p:cNvPr id="3" name="Content Placeholder 2">
            <a:extLst>
              <a:ext uri="{FF2B5EF4-FFF2-40B4-BE49-F238E27FC236}">
                <a16:creationId xmlns:a16="http://schemas.microsoft.com/office/drawing/2014/main" id="{28380AFC-C773-4394-BF23-4AD0C745743B}"/>
              </a:ext>
            </a:extLst>
          </p:cNvPr>
          <p:cNvSpPr>
            <a:spLocks noGrp="1"/>
          </p:cNvSpPr>
          <p:nvPr>
            <p:ph idx="1"/>
          </p:nvPr>
        </p:nvSpPr>
        <p:spPr/>
        <p:txBody>
          <a:bodyPr/>
          <a:lstStyle/>
          <a:p>
            <a:r>
              <a:rPr lang="en-US" b="1" dirty="0"/>
              <a:t>Date: </a:t>
            </a:r>
            <a:r>
              <a:rPr lang="en-US" dirty="0"/>
              <a:t>May 1, 2014</a:t>
            </a:r>
          </a:p>
          <a:p>
            <a:r>
              <a:rPr lang="en-US" b="1" dirty="0"/>
              <a:t>Indictment: </a:t>
            </a:r>
            <a:r>
              <a:rPr lang="en-US" dirty="0"/>
              <a:t>31 criminal counts including: conspiracy to commit computer fraud and abuse, accessing a computer without authorization, damaging computers through transmission of code, aggravated identity theft, economic espionage, and theft of trade secrets</a:t>
            </a:r>
          </a:p>
          <a:p>
            <a:r>
              <a:rPr lang="en-US" b="1" dirty="0"/>
              <a:t>Description: </a:t>
            </a:r>
            <a:r>
              <a:rPr lang="en-US" dirty="0"/>
              <a:t>Wang Dong, a member of the People’s Liberation Army (PLA), hacked into commercially-owned computers in Pennsylvania to steal trade secrets for use in the People’s Republic of China. </a:t>
            </a:r>
          </a:p>
        </p:txBody>
      </p:sp>
    </p:spTree>
    <p:extLst>
      <p:ext uri="{BB962C8B-B14F-4D97-AF65-F5344CB8AC3E}">
        <p14:creationId xmlns:p14="http://schemas.microsoft.com/office/powerpoint/2010/main" val="3451085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B85C7-73A7-4F46-A631-242A3FF690D8}"/>
              </a:ext>
            </a:extLst>
          </p:cNvPr>
          <p:cNvSpPr>
            <a:spLocks noGrp="1"/>
          </p:cNvSpPr>
          <p:nvPr>
            <p:ph type="title"/>
          </p:nvPr>
        </p:nvSpPr>
        <p:spPr/>
        <p:txBody>
          <a:bodyPr/>
          <a:lstStyle/>
          <a:p>
            <a:r>
              <a:rPr lang="en-US" dirty="0"/>
              <a:t>Lab</a:t>
            </a:r>
          </a:p>
        </p:txBody>
      </p:sp>
      <p:sp>
        <p:nvSpPr>
          <p:cNvPr id="3" name="Content Placeholder 2">
            <a:extLst>
              <a:ext uri="{FF2B5EF4-FFF2-40B4-BE49-F238E27FC236}">
                <a16:creationId xmlns:a16="http://schemas.microsoft.com/office/drawing/2014/main" id="{A31E4598-3729-4B2B-84FE-2B1D70390F94}"/>
              </a:ext>
            </a:extLst>
          </p:cNvPr>
          <p:cNvSpPr>
            <a:spLocks noGrp="1"/>
          </p:cNvSpPr>
          <p:nvPr>
            <p:ph idx="1"/>
          </p:nvPr>
        </p:nvSpPr>
        <p:spPr/>
        <p:txBody>
          <a:bodyPr/>
          <a:lstStyle/>
          <a:p>
            <a:r>
              <a:rPr lang="en-US" dirty="0"/>
              <a:t>Research a court case for each of the acts talked about and write a short paragraph about each in the discussion board.</a:t>
            </a:r>
          </a:p>
        </p:txBody>
      </p:sp>
    </p:spTree>
    <p:extLst>
      <p:ext uri="{BB962C8B-B14F-4D97-AF65-F5344CB8AC3E}">
        <p14:creationId xmlns:p14="http://schemas.microsoft.com/office/powerpoint/2010/main" val="1796864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55625-7361-4B76-B699-2CB8967BD29F}"/>
              </a:ext>
            </a:extLst>
          </p:cNvPr>
          <p:cNvSpPr>
            <a:spLocks noGrp="1"/>
          </p:cNvSpPr>
          <p:nvPr>
            <p:ph type="title"/>
          </p:nvPr>
        </p:nvSpPr>
        <p:spPr/>
        <p:txBody>
          <a:bodyPr>
            <a:normAutofit/>
          </a:bodyPr>
          <a:lstStyle/>
          <a:p>
            <a:r>
              <a:rPr lang="en-US" dirty="0"/>
              <a:t>18 USC §1030 </a:t>
            </a:r>
            <a:r>
              <a:rPr lang="en-US" sz="3600" dirty="0"/>
              <a:t>Computer Fraud and Abuse Act</a:t>
            </a:r>
            <a:endParaRPr lang="en-US" dirty="0"/>
          </a:p>
        </p:txBody>
      </p:sp>
      <p:sp>
        <p:nvSpPr>
          <p:cNvPr id="3" name="Content Placeholder 2">
            <a:extLst>
              <a:ext uri="{FF2B5EF4-FFF2-40B4-BE49-F238E27FC236}">
                <a16:creationId xmlns:a16="http://schemas.microsoft.com/office/drawing/2014/main" id="{7DCE0A07-D633-4C5F-84CC-9A81CBB9811C}"/>
              </a:ext>
            </a:extLst>
          </p:cNvPr>
          <p:cNvSpPr>
            <a:spLocks noGrp="1"/>
          </p:cNvSpPr>
          <p:nvPr>
            <p:ph idx="1"/>
          </p:nvPr>
        </p:nvSpPr>
        <p:spPr/>
        <p:txBody>
          <a:bodyPr/>
          <a:lstStyle/>
          <a:p>
            <a:r>
              <a:rPr lang="en-US" dirty="0"/>
              <a:t>Enacted in 1986</a:t>
            </a:r>
          </a:p>
          <a:p>
            <a:r>
              <a:rPr lang="en-US" dirty="0"/>
              <a:t>Main and most discussed law that prevents Internet and other related cyber crimes</a:t>
            </a:r>
          </a:p>
          <a:p>
            <a:r>
              <a:rPr lang="en-US" dirty="0"/>
              <a:t>Repeats the phrase “protected computer”</a:t>
            </a:r>
          </a:p>
          <a:p>
            <a:pPr marL="457200" lvl="1" indent="0">
              <a:buNone/>
            </a:pPr>
            <a:r>
              <a:rPr lang="en-US" sz="1500" dirty="0"/>
              <a:t>(1) the term "computer" means an electronic, magnetic, optical, electrochemical, or other high speed data processing device performing logical, arithmetic, or storage functions, and includes any data storage facility or communications facility directly related to or operating in conjunction with such device, but such term does not include an automated typewriter or typesetter, a portable hand held calculator, or other similar device;</a:t>
            </a:r>
          </a:p>
          <a:p>
            <a:pPr marL="457200" lvl="1" indent="0">
              <a:buNone/>
            </a:pPr>
            <a:r>
              <a:rPr lang="en-US" sz="1500" dirty="0"/>
              <a:t>(2) the term "protected computer" means a computer-</a:t>
            </a:r>
          </a:p>
          <a:p>
            <a:pPr marL="684213" lvl="1" indent="0">
              <a:buNone/>
            </a:pPr>
            <a:r>
              <a:rPr lang="en-US" sz="1500" dirty="0"/>
              <a:t>(A) exclusively for the use of a financial institution or the United States Government, or, in the case of a computer not exclusively for such use, used by or for a financial institution or the United States Government and the conduct constituting the offense affects that use by or for the financial institution or the Government; or</a:t>
            </a:r>
          </a:p>
          <a:p>
            <a:pPr marL="684213" lvl="1" indent="0">
              <a:buNone/>
            </a:pPr>
            <a:r>
              <a:rPr lang="en-US" sz="1500" dirty="0"/>
              <a:t>(B) which is used in or affecting interstate or foreign commerce or communication, including a computer located outside the United States that is used in a manner that affects interstate or foreign commerce or communication of the United States;</a:t>
            </a:r>
          </a:p>
          <a:p>
            <a:pPr marL="0" indent="0">
              <a:buNone/>
            </a:pPr>
            <a:endParaRPr lang="en-US" dirty="0"/>
          </a:p>
        </p:txBody>
      </p:sp>
    </p:spTree>
    <p:extLst>
      <p:ext uri="{BB962C8B-B14F-4D97-AF65-F5344CB8AC3E}">
        <p14:creationId xmlns:p14="http://schemas.microsoft.com/office/powerpoint/2010/main" val="798083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A7958-A6C4-4CA0-91A1-C287C0175F3A}"/>
              </a:ext>
            </a:extLst>
          </p:cNvPr>
          <p:cNvSpPr>
            <a:spLocks noGrp="1"/>
          </p:cNvSpPr>
          <p:nvPr>
            <p:ph type="title"/>
          </p:nvPr>
        </p:nvSpPr>
        <p:spPr/>
        <p:txBody>
          <a:bodyPr/>
          <a:lstStyle/>
          <a:p>
            <a:r>
              <a:rPr lang="en-US" dirty="0"/>
              <a:t>Significant CFAA Cases</a:t>
            </a:r>
          </a:p>
        </p:txBody>
      </p:sp>
      <p:sp>
        <p:nvSpPr>
          <p:cNvPr id="3" name="Content Placeholder 2">
            <a:extLst>
              <a:ext uri="{FF2B5EF4-FFF2-40B4-BE49-F238E27FC236}">
                <a16:creationId xmlns:a16="http://schemas.microsoft.com/office/drawing/2014/main" id="{0E3D30DF-2B8A-4956-875B-0EAD42F8B5D9}"/>
              </a:ext>
            </a:extLst>
          </p:cNvPr>
          <p:cNvSpPr>
            <a:spLocks noGrp="1"/>
          </p:cNvSpPr>
          <p:nvPr>
            <p:ph idx="1"/>
          </p:nvPr>
        </p:nvSpPr>
        <p:spPr/>
        <p:txBody>
          <a:bodyPr/>
          <a:lstStyle/>
          <a:p>
            <a:r>
              <a:rPr lang="en-US" dirty="0"/>
              <a:t>U.S. v. Lori Drew</a:t>
            </a:r>
          </a:p>
          <a:p>
            <a:r>
              <a:rPr lang="en-US" dirty="0"/>
              <a:t>U.S. v. Aaron Swartz</a:t>
            </a:r>
          </a:p>
          <a:p>
            <a:r>
              <a:rPr lang="en-US" dirty="0"/>
              <a:t>U.S. v. Andrew Auernheimer</a:t>
            </a:r>
          </a:p>
        </p:txBody>
      </p:sp>
    </p:spTree>
    <p:extLst>
      <p:ext uri="{BB962C8B-B14F-4D97-AF65-F5344CB8AC3E}">
        <p14:creationId xmlns:p14="http://schemas.microsoft.com/office/powerpoint/2010/main" val="280589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97A26-06D1-440B-A80D-412FE78FC934}"/>
              </a:ext>
            </a:extLst>
          </p:cNvPr>
          <p:cNvSpPr>
            <a:spLocks noGrp="1"/>
          </p:cNvSpPr>
          <p:nvPr>
            <p:ph type="title"/>
          </p:nvPr>
        </p:nvSpPr>
        <p:spPr/>
        <p:txBody>
          <a:bodyPr/>
          <a:lstStyle/>
          <a:p>
            <a:r>
              <a:rPr lang="en-US" dirty="0"/>
              <a:t>U.S. v. Lori Drew</a:t>
            </a:r>
          </a:p>
        </p:txBody>
      </p:sp>
      <p:sp>
        <p:nvSpPr>
          <p:cNvPr id="3" name="Content Placeholder 2">
            <a:extLst>
              <a:ext uri="{FF2B5EF4-FFF2-40B4-BE49-F238E27FC236}">
                <a16:creationId xmlns:a16="http://schemas.microsoft.com/office/drawing/2014/main" id="{D8665776-0121-433F-9311-F8F8355B96D4}"/>
              </a:ext>
            </a:extLst>
          </p:cNvPr>
          <p:cNvSpPr>
            <a:spLocks noGrp="1"/>
          </p:cNvSpPr>
          <p:nvPr>
            <p:ph idx="1"/>
          </p:nvPr>
        </p:nvSpPr>
        <p:spPr/>
        <p:txBody>
          <a:bodyPr/>
          <a:lstStyle/>
          <a:p>
            <a:r>
              <a:rPr lang="en-US" b="1" dirty="0"/>
              <a:t>Date:</a:t>
            </a:r>
            <a:r>
              <a:rPr lang="en-US" dirty="0"/>
              <a:t> May 15, 2008</a:t>
            </a:r>
          </a:p>
          <a:p>
            <a:r>
              <a:rPr lang="en-US" b="1" dirty="0"/>
              <a:t>Indictment: </a:t>
            </a:r>
            <a:r>
              <a:rPr lang="en-US" dirty="0"/>
              <a:t>violating Terms of Service, resulting in three felony charges</a:t>
            </a:r>
          </a:p>
          <a:p>
            <a:r>
              <a:rPr lang="en-US" b="1" dirty="0"/>
              <a:t>Description:</a:t>
            </a:r>
            <a:r>
              <a:rPr lang="en-US" dirty="0"/>
              <a:t> In an act of revenge against Megan Meier, Drew created a Myspace account under the alias “Josh Evans” in an effort to bully Meier. Tragically, Megan committed suicide on October 17, 2006. Following Megan’s death, Drew deleted the hoax account. In court, the judge acquitted Drew, but the jury found her guilty. She was charged with a misdemeanor based on violating a website’s Terms of Service.</a:t>
            </a:r>
          </a:p>
        </p:txBody>
      </p:sp>
    </p:spTree>
    <p:extLst>
      <p:ext uri="{BB962C8B-B14F-4D97-AF65-F5344CB8AC3E}">
        <p14:creationId xmlns:p14="http://schemas.microsoft.com/office/powerpoint/2010/main" val="3832149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93011-4F4B-4D73-9624-0D4E8EBF9FDC}"/>
              </a:ext>
            </a:extLst>
          </p:cNvPr>
          <p:cNvSpPr>
            <a:spLocks noGrp="1"/>
          </p:cNvSpPr>
          <p:nvPr>
            <p:ph type="title"/>
          </p:nvPr>
        </p:nvSpPr>
        <p:spPr/>
        <p:txBody>
          <a:bodyPr/>
          <a:lstStyle/>
          <a:p>
            <a:r>
              <a:rPr lang="en-US" dirty="0"/>
              <a:t>U.S. v. Andrew Auernheimer</a:t>
            </a:r>
          </a:p>
        </p:txBody>
      </p:sp>
      <p:sp>
        <p:nvSpPr>
          <p:cNvPr id="3" name="Content Placeholder 2">
            <a:extLst>
              <a:ext uri="{FF2B5EF4-FFF2-40B4-BE49-F238E27FC236}">
                <a16:creationId xmlns:a16="http://schemas.microsoft.com/office/drawing/2014/main" id="{DC894F79-3A59-4EFB-A383-11A2931C77C0}"/>
              </a:ext>
            </a:extLst>
          </p:cNvPr>
          <p:cNvSpPr>
            <a:spLocks noGrp="1"/>
          </p:cNvSpPr>
          <p:nvPr>
            <p:ph idx="1"/>
          </p:nvPr>
        </p:nvSpPr>
        <p:spPr/>
        <p:txBody>
          <a:bodyPr/>
          <a:lstStyle/>
          <a:p>
            <a:r>
              <a:rPr lang="en-US" b="1" dirty="0"/>
              <a:t>Date: </a:t>
            </a:r>
            <a:r>
              <a:rPr lang="en-US" dirty="0"/>
              <a:t>November 20, 2012</a:t>
            </a:r>
          </a:p>
          <a:p>
            <a:r>
              <a:rPr lang="en-US" b="1" dirty="0"/>
              <a:t>Indictment: </a:t>
            </a:r>
            <a:r>
              <a:rPr lang="en-US" dirty="0"/>
              <a:t>Sentenced with 41 months in prison</a:t>
            </a:r>
          </a:p>
          <a:p>
            <a:r>
              <a:rPr lang="en-US" b="1" dirty="0"/>
              <a:t>Description: </a:t>
            </a:r>
            <a:r>
              <a:rPr lang="en-US" dirty="0"/>
              <a:t>Andrew “weev” Auernheimer and Daniel Spitler acquired email addresses and ICC-IDs of iPad users via a script they made dubbed “iPad 3G Account Slurper.” With this script, they were able to gain about 120,000 </a:t>
            </a:r>
            <a:br>
              <a:rPr lang="en-US" dirty="0"/>
            </a:br>
            <a:r>
              <a:rPr lang="en-US" dirty="0"/>
              <a:t>ICC-ID and email pairs. After obtaining the information, Auernheimer and Spitler contacted Gawker to bring the public eye to the vulnerability </a:t>
            </a:r>
            <a:br>
              <a:rPr lang="en-US" dirty="0"/>
            </a:br>
            <a:r>
              <a:rPr lang="en-US" dirty="0"/>
              <a:t>at hand. When the case was brought to court, it was a felony, but had Auernheimer not disclosed the information to Gawker, the charge would have only been a misdemeanor.</a:t>
            </a:r>
          </a:p>
        </p:txBody>
      </p:sp>
    </p:spTree>
    <p:extLst>
      <p:ext uri="{BB962C8B-B14F-4D97-AF65-F5344CB8AC3E}">
        <p14:creationId xmlns:p14="http://schemas.microsoft.com/office/powerpoint/2010/main" val="1566585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BCF96-8755-4D95-8B1B-E08E53767F97}"/>
              </a:ext>
            </a:extLst>
          </p:cNvPr>
          <p:cNvSpPr>
            <a:spLocks noGrp="1"/>
          </p:cNvSpPr>
          <p:nvPr>
            <p:ph type="title"/>
          </p:nvPr>
        </p:nvSpPr>
        <p:spPr/>
        <p:txBody>
          <a:bodyPr/>
          <a:lstStyle/>
          <a:p>
            <a:r>
              <a:rPr lang="en-US" dirty="0"/>
              <a:t>U.S. v. Aaron Swartz</a:t>
            </a:r>
          </a:p>
        </p:txBody>
      </p:sp>
      <p:sp>
        <p:nvSpPr>
          <p:cNvPr id="3" name="Content Placeholder 2">
            <a:extLst>
              <a:ext uri="{FF2B5EF4-FFF2-40B4-BE49-F238E27FC236}">
                <a16:creationId xmlns:a16="http://schemas.microsoft.com/office/drawing/2014/main" id="{2105FA86-8A1D-4425-89BB-073A929F773B}"/>
              </a:ext>
            </a:extLst>
          </p:cNvPr>
          <p:cNvSpPr>
            <a:spLocks noGrp="1"/>
          </p:cNvSpPr>
          <p:nvPr>
            <p:ph idx="1"/>
          </p:nvPr>
        </p:nvSpPr>
        <p:spPr/>
        <p:txBody>
          <a:bodyPr/>
          <a:lstStyle/>
          <a:p>
            <a:r>
              <a:rPr lang="en-US" b="1" dirty="0"/>
              <a:t>Date: </a:t>
            </a:r>
            <a:r>
              <a:rPr lang="en-US" dirty="0"/>
              <a:t>January 6, 2011</a:t>
            </a:r>
          </a:p>
          <a:p>
            <a:r>
              <a:rPr lang="en-US" b="1" dirty="0"/>
              <a:t>Indictment: </a:t>
            </a:r>
            <a:r>
              <a:rPr lang="en-US" dirty="0"/>
              <a:t>Two counts of wire fraud, 11 counts of CFAA violation</a:t>
            </a:r>
          </a:p>
          <a:p>
            <a:r>
              <a:rPr lang="en-US" b="1" dirty="0"/>
              <a:t>Description: </a:t>
            </a:r>
            <a:r>
              <a:rPr lang="en-US" dirty="0"/>
              <a:t>On September 25, 2010, Aaron Swartz started running a script that he had created, named “keepgrabbing.py”, that was used to download JSTOR’s database of articles. Aaron had managed to obtain 4.8 million articles from JSTOR, being about 80% of their whole database. Aaron was later arrested and interrogated. Then in January of 2013, Aaron unfortunately committed suicide due to the stress of the case. Following his death, many hacktivists argued to enact a law named “Aaron’s Law” in memory of Aaron Swartz in an effort to reform the CFAA.</a:t>
            </a:r>
          </a:p>
        </p:txBody>
      </p:sp>
    </p:spTree>
    <p:extLst>
      <p:ext uri="{BB962C8B-B14F-4D97-AF65-F5344CB8AC3E}">
        <p14:creationId xmlns:p14="http://schemas.microsoft.com/office/powerpoint/2010/main" val="247877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689F0-7763-4C47-8065-08C38D9A1BC3}"/>
              </a:ext>
            </a:extLst>
          </p:cNvPr>
          <p:cNvSpPr>
            <a:spLocks noGrp="1"/>
          </p:cNvSpPr>
          <p:nvPr>
            <p:ph type="title"/>
          </p:nvPr>
        </p:nvSpPr>
        <p:spPr/>
        <p:txBody>
          <a:bodyPr>
            <a:normAutofit/>
          </a:bodyPr>
          <a:lstStyle/>
          <a:p>
            <a:r>
              <a:rPr lang="en-US" dirty="0"/>
              <a:t>18 USC § 2510-22 </a:t>
            </a:r>
            <a:r>
              <a:rPr lang="en-US" sz="3600" dirty="0"/>
              <a:t>Electronic Communications Privacy Act</a:t>
            </a:r>
            <a:endParaRPr lang="en-US" dirty="0"/>
          </a:p>
        </p:txBody>
      </p:sp>
      <p:sp>
        <p:nvSpPr>
          <p:cNvPr id="3" name="Content Placeholder 2">
            <a:extLst>
              <a:ext uri="{FF2B5EF4-FFF2-40B4-BE49-F238E27FC236}">
                <a16:creationId xmlns:a16="http://schemas.microsoft.com/office/drawing/2014/main" id="{05214CBD-A7B9-4F8D-84CB-0A7556218890}"/>
              </a:ext>
            </a:extLst>
          </p:cNvPr>
          <p:cNvSpPr>
            <a:spLocks noGrp="1"/>
          </p:cNvSpPr>
          <p:nvPr>
            <p:ph idx="1"/>
          </p:nvPr>
        </p:nvSpPr>
        <p:spPr/>
        <p:txBody>
          <a:bodyPr/>
          <a:lstStyle/>
          <a:p>
            <a:r>
              <a:rPr lang="en-US" dirty="0"/>
              <a:t>Enacted in 1986</a:t>
            </a:r>
          </a:p>
          <a:p>
            <a:r>
              <a:rPr lang="en-US" dirty="0"/>
              <a:t>Increased wiretap restrictions for the government</a:t>
            </a:r>
          </a:p>
          <a:p>
            <a:r>
              <a:rPr lang="en-US" dirty="0"/>
              <a:t>Added “pen tap provisions”</a:t>
            </a:r>
          </a:p>
        </p:txBody>
      </p:sp>
    </p:spTree>
    <p:extLst>
      <p:ext uri="{BB962C8B-B14F-4D97-AF65-F5344CB8AC3E}">
        <p14:creationId xmlns:p14="http://schemas.microsoft.com/office/powerpoint/2010/main" val="2820358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8EF8C-5347-4AB5-AAA8-EBE1FB5EA818}"/>
              </a:ext>
            </a:extLst>
          </p:cNvPr>
          <p:cNvSpPr>
            <a:spLocks noGrp="1"/>
          </p:cNvSpPr>
          <p:nvPr>
            <p:ph type="title"/>
          </p:nvPr>
        </p:nvSpPr>
        <p:spPr/>
        <p:txBody>
          <a:bodyPr/>
          <a:lstStyle/>
          <a:p>
            <a:r>
              <a:rPr lang="en-US" dirty="0"/>
              <a:t>Significant ECPA Cases</a:t>
            </a:r>
          </a:p>
        </p:txBody>
      </p:sp>
      <p:sp>
        <p:nvSpPr>
          <p:cNvPr id="3" name="Content Placeholder 2">
            <a:extLst>
              <a:ext uri="{FF2B5EF4-FFF2-40B4-BE49-F238E27FC236}">
                <a16:creationId xmlns:a16="http://schemas.microsoft.com/office/drawing/2014/main" id="{4F8C0177-C2EA-46FE-9C86-DE2A2777DC13}"/>
              </a:ext>
            </a:extLst>
          </p:cNvPr>
          <p:cNvSpPr>
            <a:spLocks noGrp="1"/>
          </p:cNvSpPr>
          <p:nvPr>
            <p:ph idx="1"/>
          </p:nvPr>
        </p:nvSpPr>
        <p:spPr/>
        <p:txBody>
          <a:bodyPr/>
          <a:lstStyle/>
          <a:p>
            <a:r>
              <a:rPr lang="en-US" dirty="0"/>
              <a:t>U.S. v. Councilman</a:t>
            </a:r>
          </a:p>
          <a:p>
            <a:r>
              <a:rPr lang="en-US" dirty="0"/>
              <a:t>Jennings v. Broome</a:t>
            </a:r>
          </a:p>
          <a:p>
            <a:r>
              <a:rPr lang="en-US" dirty="0"/>
              <a:t>Matera v. Google</a:t>
            </a:r>
          </a:p>
        </p:txBody>
      </p:sp>
    </p:spTree>
    <p:extLst>
      <p:ext uri="{BB962C8B-B14F-4D97-AF65-F5344CB8AC3E}">
        <p14:creationId xmlns:p14="http://schemas.microsoft.com/office/powerpoint/2010/main" val="1810861211"/>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C5 Modules</Template>
  <TotalTime>3580</TotalTime>
  <Words>1710</Words>
  <Application>Microsoft Office PowerPoint</Application>
  <PresentationFormat>On-screen Show (4:3)</PresentationFormat>
  <Paragraphs>92</Paragraphs>
  <Slides>22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PP_C5Modules_CC_License_standard</vt:lpstr>
      <vt:lpstr>TITLE 18: CRIMES</vt:lpstr>
      <vt:lpstr>Learning Outcomes</vt:lpstr>
      <vt:lpstr>18 USC §1030 Computer Fraud and Abuse Act</vt:lpstr>
      <vt:lpstr>Significant CFAA Cases</vt:lpstr>
      <vt:lpstr>U.S. v. Lori Drew</vt:lpstr>
      <vt:lpstr>U.S. v. Andrew Auernheimer</vt:lpstr>
      <vt:lpstr>U.S. v. Aaron Swartz</vt:lpstr>
      <vt:lpstr>18 USC § 2510-22 Electronic Communications Privacy Act</vt:lpstr>
      <vt:lpstr>Significant ECPA Cases</vt:lpstr>
      <vt:lpstr>U.S. v. Councilman</vt:lpstr>
      <vt:lpstr>Jennings v. Broome</vt:lpstr>
      <vt:lpstr>Matera v. Google</vt:lpstr>
      <vt:lpstr>18 USC § 2701-12 Stored Communications Act</vt:lpstr>
      <vt:lpstr>Significant SCA Cases</vt:lpstr>
      <vt:lpstr>Microsoft Corp v. U.S.</vt:lpstr>
      <vt:lpstr>Robbins v. Lower Merion School District</vt:lpstr>
      <vt:lpstr>18 USC § 1831-32 Economic Espionage Acts</vt:lpstr>
      <vt:lpstr>Significant EEA Cases</vt:lpstr>
      <vt:lpstr>U.S. v. Lange</vt:lpstr>
      <vt:lpstr>U.S. v. Liew</vt:lpstr>
      <vt:lpstr>U.S. v. Wang Dong</vt:lpstr>
      <vt:lpstr>Lab</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Amanda Ruiz</cp:lastModifiedBy>
  <cp:revision>194</cp:revision>
  <cp:lastPrinted>2016-07-18T16:40:10Z</cp:lastPrinted>
  <dcterms:created xsi:type="dcterms:W3CDTF">2016-07-03T20:12:42Z</dcterms:created>
  <dcterms:modified xsi:type="dcterms:W3CDTF">2017-08-04T01:48:37Z</dcterms:modified>
</cp:coreProperties>
</file>