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  <p:sldMasterId id="2147483852" r:id="rId2"/>
  </p:sldMasterIdLst>
  <p:notesMasterIdLst>
    <p:notesMasterId r:id="rId9"/>
  </p:notesMasterIdLst>
  <p:sldIdLst>
    <p:sldId id="267" r:id="rId3"/>
    <p:sldId id="268" r:id="rId4"/>
    <p:sldId id="269" r:id="rId5"/>
    <p:sldId id="270" r:id="rId6"/>
    <p:sldId id="271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5D554B-56FB-42FB-95F6-2821A3EDA8F2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3200EF-6320-4B2E-B2D6-6969E928F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812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7B6843-3AD9-D947-BFC2-4A81687A714D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9438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7B6843-3AD9-D947-BFC2-4A81687A714D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0793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7B6843-3AD9-D947-BFC2-4A81687A714D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25336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7B6843-3AD9-D947-BFC2-4A81687A714D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7855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7B6843-3AD9-D947-BFC2-4A81687A714D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5355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7200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8B07-2C06-4CF2-8E91-F7385E71E2CB}" type="datetimeFigureOut">
              <a:rPr lang="en-US" dirty="0"/>
              <a:t>7/26/2017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69D4-B020-4602-B87C-B094679675DF}" type="datetimeFigureOut">
              <a:rPr lang="en-US" dirty="0"/>
              <a:t>7/26/2017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11EA-3D59-4DFE-9385-0A032B3191AF}" type="datetimeFigureOut">
              <a:rPr lang="en-US" dirty="0"/>
              <a:t>7/26/2017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999403" y="3401982"/>
            <a:ext cx="7162800" cy="2059641"/>
            <a:chOff x="914400" y="3657600"/>
            <a:chExt cx="7162800" cy="2059641"/>
          </a:xfrm>
        </p:grpSpPr>
        <p:sp>
          <p:nvSpPr>
            <p:cNvPr id="11" name="Rectangle 10"/>
            <p:cNvSpPr/>
            <p:nvPr/>
          </p:nvSpPr>
          <p:spPr>
            <a:xfrm>
              <a:off x="914400" y="3657600"/>
              <a:ext cx="7162800" cy="12954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4400" y="5069541"/>
              <a:ext cx="7162800" cy="6477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14400" y="3657600"/>
              <a:ext cx="228600" cy="12954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14400" y="5069541"/>
              <a:ext cx="228600" cy="6477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3506368" y="3616586"/>
            <a:ext cx="6148873" cy="803564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en-US" sz="3000" b="1" kern="1200" baseline="0" dirty="0" smtClean="0">
                <a:solidFill>
                  <a:srgbClr val="2955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Module Name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3506367" y="4998325"/>
            <a:ext cx="5627239" cy="27889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3pPr marL="685800" indent="0">
              <a:buNone/>
              <a:defRPr/>
            </a:lvl3pPr>
            <a:lvl5pPr marL="1371600" indent="0" algn="l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93797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3223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2542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138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1070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3768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507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294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936D4-0671-4B70-A95D-BFBC9A35DA5B}" type="datetimeFigureOut">
              <a:rPr lang="en-US" dirty="0"/>
              <a:t>7/26/2017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0117" y="187780"/>
            <a:ext cx="7400908" cy="667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5915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DDD67DAC-232D-4042-B5C0-E64770A42A28}" type="datetimeFigureOut">
              <a:rPr lang="en-US" dirty="0"/>
              <a:t>7/26/2017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ECD2C-79BD-4B90-B3FA-E3B19B3FF97B}" type="datetimeFigureOut">
              <a:rPr lang="en-US" dirty="0"/>
              <a:t>7/26/2017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FDB6-7A26-4DBB-9BB0-088C0534314D}" type="datetimeFigureOut">
              <a:rPr lang="en-US" dirty="0"/>
              <a:t>7/26/2017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7C72F-E0F0-449A-A903-6D7865ED3EFA}" type="datetimeFigureOut">
              <a:rPr lang="en-US" dirty="0"/>
              <a:t>7/26/2017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207D-C9F3-42EA-960B-DC9955B358C7}" type="datetimeFigureOut">
              <a:rPr lang="en-US" dirty="0"/>
              <a:t>7/26/2017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27A6-8947-4115-8D9E-E89B1EC0518D}" type="datetimeFigureOut">
              <a:rPr lang="en-US" dirty="0"/>
              <a:t>7/26/2017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0A6F-F31A-4CA3-B222-0B3C224FF998}" type="datetimeFigureOut">
              <a:rPr lang="en-US" dirty="0"/>
              <a:t>7/26/2017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hyperlink" Target="https://creativecommons.org/licenses/by/4.0/" TargetMode="Externa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648A1663-7765-4EF4-B97F-A02E70C6265E}" type="datetimeFigureOut">
              <a:rPr lang="en-US" dirty="0"/>
              <a:t>7/26/2017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title="Page Number"/>
          <p:cNvSpPr>
            <a:spLocks noGrp="1"/>
          </p:cNvSpPr>
          <p:nvPr>
            <p:ph type="sldNum" sz="quarter" idx="4"/>
          </p:nvPr>
        </p:nvSpPr>
        <p:spPr>
          <a:xfrm>
            <a:off x="10692882" y="6329899"/>
            <a:ext cx="6609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6FE3C-7E70-4420-AA12-392E0D4EE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838201" y="457200"/>
            <a:ext cx="7581327" cy="110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482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M</a:t>
            </a:r>
          </a:p>
          <a:p>
            <a:pPr lvl="0"/>
            <a:r>
              <a:rPr lang="en-US" dirty="0"/>
              <a:t>aster text styles</a:t>
            </a:r>
          </a:p>
          <a:p>
            <a:pPr lvl="1"/>
            <a:r>
              <a:rPr lang="en-US" dirty="0"/>
              <a:t>Second </a:t>
            </a:r>
            <a:r>
              <a:rPr lang="en-US" dirty="0" err="1"/>
              <a:t>levelThird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" y="9010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pic>
        <p:nvPicPr>
          <p:cNvPr id="1025" name="Picture 2" descr="reative Commons License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3" y="6401628"/>
            <a:ext cx="1117600" cy="29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1302353" y="6415092"/>
            <a:ext cx="57006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This document is licensed with a 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hlinkClick r:id="rId12"/>
              </a:rPr>
              <a:t>Creative Commons Attribution 4.0 International License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©2017 </a:t>
            </a:r>
          </a:p>
        </p:txBody>
      </p:sp>
    </p:spTree>
    <p:extLst>
      <p:ext uri="{BB962C8B-B14F-4D97-AF65-F5344CB8AC3E}">
        <p14:creationId xmlns:p14="http://schemas.microsoft.com/office/powerpoint/2010/main" val="2073178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marR="0" indent="-171450" algn="l" defTabSz="685800" rtl="0" eaLnBrk="1" fontAlgn="auto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sz="3300" dirty="0"/>
            </a:br>
            <a:br>
              <a:rPr lang="en-US" sz="3300" dirty="0"/>
            </a:br>
            <a:r>
              <a:rPr lang="en-US" sz="3300" dirty="0"/>
              <a:t>Fundamental Design Principles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2. Design for Iteration</a:t>
            </a:r>
          </a:p>
        </p:txBody>
      </p:sp>
    </p:spTree>
    <p:extLst>
      <p:ext uri="{BB962C8B-B14F-4D97-AF65-F5344CB8AC3E}">
        <p14:creationId xmlns:p14="http://schemas.microsoft.com/office/powerpoint/2010/main" val="2704345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Upon completion of this unit, students will be able to: </a:t>
            </a:r>
          </a:p>
          <a:p>
            <a:pPr lvl="1"/>
            <a:r>
              <a:rPr lang="en-US" dirty="0"/>
              <a:t>Recognize the concepts and the benefits of using design for iteration in programming</a:t>
            </a:r>
          </a:p>
          <a:p>
            <a:pPr lvl="1"/>
            <a:r>
              <a:rPr lang="en-US" dirty="0"/>
              <a:t>Understand and complete the 5 steps that are necessary in iterative design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08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it?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Iterative design is a </a:t>
            </a:r>
            <a:r>
              <a:rPr lang="en-US" sz="2000" i="1" u="sng" dirty="0"/>
              <a:t>process</a:t>
            </a:r>
          </a:p>
          <a:p>
            <a:r>
              <a:rPr lang="en-US" sz="2000" dirty="0"/>
              <a:t>A product is tested and evaluated </a:t>
            </a:r>
            <a:r>
              <a:rPr lang="en-US" sz="2000" i="1" u="sng" dirty="0"/>
              <a:t>repeatedly </a:t>
            </a:r>
            <a:r>
              <a:rPr lang="en-US" sz="2000" dirty="0"/>
              <a:t>over stages of development</a:t>
            </a:r>
          </a:p>
          <a:p>
            <a:r>
              <a:rPr lang="en-US" sz="2000" dirty="0"/>
              <a:t>An example of this is Wikipedia, where users can add missing information and correct mistakes by former contributors over time </a:t>
            </a:r>
          </a:p>
          <a:p>
            <a:r>
              <a:rPr lang="en-US" sz="2000" dirty="0"/>
              <a:t>An example in the coding world would be testing your code with print statements and compiling after each different part of code is written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553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 Typical Steps of Iterative Design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354A1B-DBE3-4CFE-9F82-FBE84348D1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442" y="1912966"/>
            <a:ext cx="11563846" cy="2752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431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Iterative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028" y="1571183"/>
            <a:ext cx="10515600" cy="4351338"/>
          </a:xfrm>
        </p:spPr>
        <p:txBody>
          <a:bodyPr>
            <a:normAutofit/>
          </a:bodyPr>
          <a:lstStyle/>
          <a:p>
            <a:r>
              <a:rPr lang="en-US" sz="2000" dirty="0"/>
              <a:t>The earlier that bugs are found in the product, the easier they are to fix</a:t>
            </a:r>
          </a:p>
          <a:p>
            <a:r>
              <a:rPr lang="en-US" sz="2000" dirty="0"/>
              <a:t>Inconsistencies are detected earlier </a:t>
            </a:r>
          </a:p>
          <a:p>
            <a:r>
              <a:rPr lang="en-US" sz="2000" dirty="0"/>
              <a:t>The workload is spread-out evenly throughout the products design </a:t>
            </a:r>
          </a:p>
          <a:p>
            <a:r>
              <a:rPr lang="en-US" sz="2000" dirty="0"/>
              <a:t>The more bugs found and fixed, the more secure the software becomes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682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592" y="1136072"/>
            <a:ext cx="3781425" cy="137506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12592" y="353291"/>
            <a:ext cx="34489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1) Write the initial code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2592" y="2893807"/>
            <a:ext cx="44256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r>
              <a:rPr lang="en-US" sz="2000" dirty="0"/>
              <a:t>) Compile and Run the code to check for errors. Fix any errors. If there are none, continue to add more parts of code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504709" y="436905"/>
            <a:ext cx="46135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3) Continue the steps of compiling and running after adding to reduce the amount of errors in the end.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45" y="4217246"/>
            <a:ext cx="3289296" cy="216562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4709" y="1823604"/>
            <a:ext cx="3926897" cy="135146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570611" y="3894080"/>
            <a:ext cx="3998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4) Add on to the code by following steps 1-2 TWO more times.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80C9C19-5C28-4256-814B-E47CF00CE1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6735" y="6368189"/>
            <a:ext cx="7370858" cy="489811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593CFC87-F4A7-492C-86C2-588515C67AB5}"/>
              </a:ext>
            </a:extLst>
          </p:cNvPr>
          <p:cNvSpPr/>
          <p:nvPr/>
        </p:nvSpPr>
        <p:spPr>
          <a:xfrm>
            <a:off x="10569145" y="5526156"/>
            <a:ext cx="1492984" cy="12006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6270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ppt/theme/theme2.xml><?xml version="1.0" encoding="utf-8"?>
<a:theme xmlns:a="http://schemas.openxmlformats.org/drawingml/2006/main" name="PP_C5Modules_CC_License_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C5Modules_CC_License_standard" id="{F0FA9D47-06A1-4F86-A3DE-945BA88B3B0E}" vid="{A7340899-09C2-4C21-8394-A4D30A56A33C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171</TotalTime>
  <Words>236</Words>
  <Application>Microsoft Office PowerPoint</Application>
  <PresentationFormat>Widescreen</PresentationFormat>
  <Paragraphs>26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Wingdings</vt:lpstr>
      <vt:lpstr>Wood Type</vt:lpstr>
      <vt:lpstr>PP_C5Modules_CC_License_standard</vt:lpstr>
      <vt:lpstr>  Fundamental Design Principles</vt:lpstr>
      <vt:lpstr>Learning Outcomes</vt:lpstr>
      <vt:lpstr>What is it? </vt:lpstr>
      <vt:lpstr>5 Typical Steps of Iterative Design</vt:lpstr>
      <vt:lpstr>Benefits of Iterative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Iterative Design</dc:title>
  <dc:creator>Ali Hanson</dc:creator>
  <cp:lastModifiedBy>Ali Hanson</cp:lastModifiedBy>
  <cp:revision>13</cp:revision>
  <dcterms:created xsi:type="dcterms:W3CDTF">2017-05-15T17:01:53Z</dcterms:created>
  <dcterms:modified xsi:type="dcterms:W3CDTF">2017-07-26T19:36:20Z</dcterms:modified>
</cp:coreProperties>
</file>