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Lst>
  <p:notesMasterIdLst>
    <p:notesMasterId r:id="rId8"/>
  </p:notesMasterIdLst>
  <p:sldIdLst>
    <p:sldId id="256" r:id="rId2"/>
    <p:sldId id="303" r:id="rId3"/>
    <p:sldId id="304" r:id="rId4"/>
    <p:sldId id="305" r:id="rId5"/>
    <p:sldId id="306" r:id="rId6"/>
    <p:sldId id="307" r:id="rId7"/>
  </p:sldIdLst>
  <p:sldSz cx="9144000" cy="6858000" type="screen4x3"/>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33" autoAdjust="0"/>
    <p:restoredTop sz="81868" autoAdjust="0"/>
  </p:normalViewPr>
  <p:slideViewPr>
    <p:cSldViewPr snapToGrid="0" snapToObjects="1">
      <p:cViewPr varScale="1">
        <p:scale>
          <a:sx n="74" d="100"/>
          <a:sy n="74" d="100"/>
        </p:scale>
        <p:origin x="1197"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F34958D-5910-2B4E-8346-D45CE8D303AB}" type="datetimeFigureOut">
              <a:rPr lang="en-US" smtClean="0"/>
              <a:t>7/26/2017</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D27B6843-3AD9-D947-BFC2-4A81687A714D}" type="slidenum">
              <a:rPr lang="en-US" smtClean="0"/>
              <a:t>‹#›</a:t>
            </a:fld>
            <a:endParaRPr lang="en-US"/>
          </a:p>
        </p:txBody>
      </p:sp>
    </p:spTree>
    <p:extLst>
      <p:ext uri="{BB962C8B-B14F-4D97-AF65-F5344CB8AC3E}">
        <p14:creationId xmlns:p14="http://schemas.microsoft.com/office/powerpoint/2010/main" val="214132159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27B6843-3AD9-D947-BFC2-4A81687A714D}" type="slidenum">
              <a:rPr lang="en-US" smtClean="0"/>
              <a:t>1</a:t>
            </a:fld>
            <a:endParaRPr lang="en-US"/>
          </a:p>
        </p:txBody>
      </p:sp>
    </p:spTree>
    <p:extLst>
      <p:ext uri="{BB962C8B-B14F-4D97-AF65-F5344CB8AC3E}">
        <p14:creationId xmlns:p14="http://schemas.microsoft.com/office/powerpoint/2010/main" val="2985927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2</a:t>
            </a:fld>
            <a:endParaRPr lang="en-US"/>
          </a:p>
        </p:txBody>
      </p:sp>
    </p:spTree>
    <p:extLst>
      <p:ext uri="{BB962C8B-B14F-4D97-AF65-F5344CB8AC3E}">
        <p14:creationId xmlns:p14="http://schemas.microsoft.com/office/powerpoint/2010/main" val="3584173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3</a:t>
            </a:fld>
            <a:endParaRPr lang="en-US"/>
          </a:p>
        </p:txBody>
      </p:sp>
    </p:spTree>
    <p:extLst>
      <p:ext uri="{BB962C8B-B14F-4D97-AF65-F5344CB8AC3E}">
        <p14:creationId xmlns:p14="http://schemas.microsoft.com/office/powerpoint/2010/main" val="1203636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4</a:t>
            </a:fld>
            <a:endParaRPr lang="en-US"/>
          </a:p>
        </p:txBody>
      </p:sp>
    </p:spTree>
    <p:extLst>
      <p:ext uri="{BB962C8B-B14F-4D97-AF65-F5344CB8AC3E}">
        <p14:creationId xmlns:p14="http://schemas.microsoft.com/office/powerpoint/2010/main" val="477645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5</a:t>
            </a:fld>
            <a:endParaRPr lang="en-US"/>
          </a:p>
        </p:txBody>
      </p:sp>
    </p:spTree>
    <p:extLst>
      <p:ext uri="{BB962C8B-B14F-4D97-AF65-F5344CB8AC3E}">
        <p14:creationId xmlns:p14="http://schemas.microsoft.com/office/powerpoint/2010/main" val="42762781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fld id="{D27B6843-3AD9-D947-BFC2-4A81687A714D}" type="slidenum">
              <a:rPr lang="en-US" smtClean="0"/>
              <a:t>6</a:t>
            </a:fld>
            <a:endParaRPr lang="en-US"/>
          </a:p>
        </p:txBody>
      </p:sp>
    </p:spTree>
    <p:extLst>
      <p:ext uri="{BB962C8B-B14F-4D97-AF65-F5344CB8AC3E}">
        <p14:creationId xmlns:p14="http://schemas.microsoft.com/office/powerpoint/2010/main" val="2203749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grpSp>
        <p:nvGrpSpPr>
          <p:cNvPr id="10" name="Group 9"/>
          <p:cNvGrpSpPr/>
          <p:nvPr/>
        </p:nvGrpSpPr>
        <p:grpSpPr>
          <a:xfrm>
            <a:off x="2249552" y="3401981"/>
            <a:ext cx="5372100" cy="2059641"/>
            <a:chOff x="914400" y="3657600"/>
            <a:chExt cx="7162800" cy="2059641"/>
          </a:xfrm>
        </p:grpSpPr>
        <p:sp>
          <p:nvSpPr>
            <p:cNvPr id="11" name="Rectangle 10"/>
            <p:cNvSpPr/>
            <p:nvPr/>
          </p:nvSpPr>
          <p:spPr>
            <a:xfrm>
              <a:off x="914400" y="3657600"/>
              <a:ext cx="7162800" cy="12954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2" name="Rectangle 11"/>
            <p:cNvSpPr/>
            <p:nvPr/>
          </p:nvSpPr>
          <p:spPr>
            <a:xfrm>
              <a:off x="914400" y="5069541"/>
              <a:ext cx="7162800" cy="647700"/>
            </a:xfrm>
            <a:prstGeom prst="rect">
              <a:avLst/>
            </a:prstGeom>
            <a:noFill/>
            <a:ln w="12700">
              <a:solidFill>
                <a:srgbClr val="2955A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3" name="Rectangle 12"/>
            <p:cNvSpPr/>
            <p:nvPr/>
          </p:nvSpPr>
          <p:spPr>
            <a:xfrm>
              <a:off x="914400" y="3657600"/>
              <a:ext cx="228600" cy="12954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14" name="Rectangle 13"/>
            <p:cNvSpPr/>
            <p:nvPr/>
          </p:nvSpPr>
          <p:spPr>
            <a:xfrm>
              <a:off x="914400" y="5069541"/>
              <a:ext cx="228600" cy="647700"/>
            </a:xfrm>
            <a:prstGeom prst="rect">
              <a:avLst/>
            </a:prstGeom>
            <a:solidFill>
              <a:srgbClr val="2955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grpSp>
      <p:sp>
        <p:nvSpPr>
          <p:cNvPr id="15" name="Title 1"/>
          <p:cNvSpPr>
            <a:spLocks noGrp="1"/>
          </p:cNvSpPr>
          <p:nvPr>
            <p:ph type="ctrTitle" hasCustomPrompt="1"/>
          </p:nvPr>
        </p:nvSpPr>
        <p:spPr>
          <a:xfrm>
            <a:off x="2629775" y="3616586"/>
            <a:ext cx="4611655" cy="803564"/>
          </a:xfrm>
          <a:prstGeom prst="rect">
            <a:avLst/>
          </a:prstGeom>
        </p:spPr>
        <p:txBody>
          <a:bodyPr anchor="b">
            <a:noAutofit/>
          </a:bodyPr>
          <a:lstStyle>
            <a:lvl1pPr algn="l">
              <a:defRPr lang="en-US" sz="3000" b="1" kern="1200" baseline="0" dirty="0" smtClean="0">
                <a:solidFill>
                  <a:srgbClr val="2955A6"/>
                </a:solidFill>
                <a:latin typeface="+mj-lt"/>
                <a:ea typeface="+mj-ea"/>
                <a:cs typeface="+mj-cs"/>
              </a:defRPr>
            </a:lvl1pPr>
          </a:lstStyle>
          <a:p>
            <a:r>
              <a:rPr lang="en-US" dirty="0"/>
              <a:t>Module Name</a:t>
            </a:r>
          </a:p>
        </p:txBody>
      </p:sp>
      <p:sp>
        <p:nvSpPr>
          <p:cNvPr id="20" name="Text Placeholder 19"/>
          <p:cNvSpPr>
            <a:spLocks noGrp="1"/>
          </p:cNvSpPr>
          <p:nvPr>
            <p:ph type="body" sz="quarter" idx="13"/>
          </p:nvPr>
        </p:nvSpPr>
        <p:spPr>
          <a:xfrm>
            <a:off x="2629775" y="4998325"/>
            <a:ext cx="4220429" cy="278892"/>
          </a:xfrm>
          <a:prstGeom prst="rect">
            <a:avLst/>
          </a:prstGeom>
        </p:spPr>
        <p:txBody>
          <a:bodyPr anchor="ctr"/>
          <a:lstStyle>
            <a:lvl1pPr marL="0" indent="0">
              <a:buNone/>
              <a:defRPr/>
            </a:lvl1pPr>
            <a:lvl3pPr marL="685800" indent="0">
              <a:buNone/>
              <a:defRPr/>
            </a:lvl3pPr>
            <a:lvl5pPr marL="1371600" indent="0" algn="l">
              <a:buNone/>
              <a:defRPr/>
            </a:lvl5pPr>
          </a:lstStyle>
          <a:p>
            <a:pPr lvl="0"/>
            <a:r>
              <a:rPr lang="en-US"/>
              <a:t>Edit Master text styles</a:t>
            </a:r>
          </a:p>
        </p:txBody>
      </p:sp>
    </p:spTree>
    <p:extLst>
      <p:ext uri="{BB962C8B-B14F-4D97-AF65-F5344CB8AC3E}">
        <p14:creationId xmlns:p14="http://schemas.microsoft.com/office/powerpoint/2010/main" val="337427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8650" y="365126"/>
            <a:ext cx="7886700" cy="1325563"/>
          </a:xfrm>
          <a:prstGeom prst="rect">
            <a:avLst/>
          </a:prstGeom>
        </p:spPr>
        <p:txBody>
          <a:bodyPr/>
          <a:lstStyle>
            <a:lvl1pPr>
              <a:defRPr/>
            </a:lvl1pPr>
          </a:lstStyle>
          <a:p>
            <a:r>
              <a:rPr lang="en-US" dirty="0"/>
              <a:t>Slide Title</a:t>
            </a:r>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3989862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a:prstGeom prst="rect">
            <a:avLst/>
          </a:prstGeo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a:prstGeom prst="rect">
            <a:avLst/>
          </a:prstGeo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529751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3322176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a:prstGeom prst="rect">
            <a:avLst/>
          </a:prstGeo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a:prstGeom prst="rect">
            <a:avLst/>
          </a:prstGeo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769342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325563"/>
          </a:xfrm>
          <a:prstGeom prst="rect">
            <a:avLst/>
          </a:prstGeom>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2552605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987426"/>
            <a:ext cx="4629150" cy="4873625"/>
          </a:xfrm>
          <a:prstGeom prst="rect">
            <a:avLst/>
          </a:prstGeo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18478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a:prstGeom prst="rect">
            <a:avLst/>
          </a:prstGeom>
        </p:spPr>
        <p:txBody>
          <a:bodyPr anchor="b"/>
          <a:lstStyle>
            <a:lvl1pPr>
              <a:defRPr sz="2400"/>
            </a:lvl1pPr>
          </a:lstStyle>
          <a:p>
            <a:r>
              <a:rPr lang="en-US"/>
              <a:t>Click to edit Master title style</a:t>
            </a:r>
          </a:p>
        </p:txBody>
      </p:sp>
      <p:sp>
        <p:nvSpPr>
          <p:cNvPr id="3" name="Picture Placeholder 2"/>
          <p:cNvSpPr>
            <a:spLocks noGrp="1"/>
          </p:cNvSpPr>
          <p:nvPr>
            <p:ph type="pic" idx="1"/>
          </p:nvPr>
        </p:nvSpPr>
        <p:spPr>
          <a:xfrm>
            <a:off x="3887391" y="987426"/>
            <a:ext cx="4629150" cy="4873625"/>
          </a:xfrm>
          <a:prstGeom prst="rect">
            <a:avLst/>
          </a:prstGeo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a:prstGeom prst="rect">
            <a:avLst/>
          </a:prstGeo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7" name="Slide Number Placeholder 6"/>
          <p:cNvSpPr>
            <a:spLocks noGrp="1"/>
          </p:cNvSpPr>
          <p:nvPr>
            <p:ph type="sldNum" sz="quarter" idx="12"/>
          </p:nvPr>
        </p:nvSpPr>
        <p:spPr/>
        <p:txBody>
          <a:bodyPr/>
          <a:lstStyle/>
          <a:p>
            <a:fld id="{8026FE3C-7E70-4420-AA12-392E0D4EE99D}" type="slidenum">
              <a:rPr lang="en-US" smtClean="0"/>
              <a:t>‹#›</a:t>
            </a:fld>
            <a:endParaRPr lang="en-US"/>
          </a:p>
        </p:txBody>
      </p:sp>
    </p:spTree>
    <p:extLst>
      <p:ext uri="{BB962C8B-B14F-4D97-AF65-F5344CB8AC3E}">
        <p14:creationId xmlns:p14="http://schemas.microsoft.com/office/powerpoint/2010/main" val="514588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blank" preserve="1">
  <p:cSld name="Last Slide">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792587" y="187779"/>
            <a:ext cx="5550681" cy="6670221"/>
          </a:xfrm>
          <a:prstGeom prst="rect">
            <a:avLst/>
          </a:prstGeom>
        </p:spPr>
      </p:pic>
    </p:spTree>
    <p:extLst>
      <p:ext uri="{BB962C8B-B14F-4D97-AF65-F5344CB8AC3E}">
        <p14:creationId xmlns:p14="http://schemas.microsoft.com/office/powerpoint/2010/main" val="2654909865"/>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hyperlink" Target="https://creativecommons.org/licenses/by/4.0/" TargetMode="Externa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title="Page Number"/>
          <p:cNvSpPr>
            <a:spLocks noGrp="1"/>
          </p:cNvSpPr>
          <p:nvPr>
            <p:ph type="sldNum" sz="quarter" idx="4"/>
          </p:nvPr>
        </p:nvSpPr>
        <p:spPr>
          <a:xfrm>
            <a:off x="8019661" y="6329898"/>
            <a:ext cx="49568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026FE3C-7E70-4420-AA12-392E0D4EE99D}" type="slidenum">
              <a:rPr lang="en-US" smtClean="0"/>
              <a:t>‹#›</a:t>
            </a:fld>
            <a:endParaRPr lang="en-US" dirty="0"/>
          </a:p>
        </p:txBody>
      </p:sp>
      <p:sp>
        <p:nvSpPr>
          <p:cNvPr id="7" name="Title Placeholder 6"/>
          <p:cNvSpPr>
            <a:spLocks noGrp="1"/>
          </p:cNvSpPr>
          <p:nvPr>
            <p:ph type="title"/>
          </p:nvPr>
        </p:nvSpPr>
        <p:spPr>
          <a:xfrm>
            <a:off x="628650" y="457200"/>
            <a:ext cx="5685995" cy="110113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4" name="Text Placeholder 3"/>
          <p:cNvSpPr>
            <a:spLocks noGrp="1"/>
          </p:cNvSpPr>
          <p:nvPr>
            <p:ph type="body" idx="1"/>
          </p:nvPr>
        </p:nvSpPr>
        <p:spPr>
          <a:xfrm>
            <a:off x="628650" y="1825625"/>
            <a:ext cx="7886700" cy="4482632"/>
          </a:xfrm>
          <a:prstGeom prst="rect">
            <a:avLst/>
          </a:prstGeom>
        </p:spPr>
        <p:txBody>
          <a:bodyPr vert="horz" lIns="91440" tIns="45720" rIns="91440" bIns="45720" rtlCol="0">
            <a:normAutofit/>
          </a:bodyPr>
          <a:lstStyle/>
          <a:p>
            <a:pPr marL="171450" marR="0" lvl="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a:pPr>
            <a:r>
              <a:rPr lang="en-US" dirty="0"/>
              <a:t>Click to edit M</a:t>
            </a:r>
          </a:p>
          <a:p>
            <a:pPr lvl="0"/>
            <a:r>
              <a:rPr lang="en-US" dirty="0"/>
              <a:t>aster text styles</a:t>
            </a:r>
          </a:p>
          <a:p>
            <a:pPr lvl="1"/>
            <a:r>
              <a:rPr lang="en-US" dirty="0"/>
              <a:t>Second </a:t>
            </a:r>
            <a:r>
              <a:rPr lang="en-US" dirty="0" err="1"/>
              <a:t>levelThird</a:t>
            </a:r>
            <a:r>
              <a:rPr lang="en-US" dirty="0"/>
              <a:t> level</a:t>
            </a:r>
          </a:p>
          <a:p>
            <a:pPr lvl="3"/>
            <a:r>
              <a:rPr lang="en-US" dirty="0"/>
              <a:t>Fourth level</a:t>
            </a:r>
          </a:p>
          <a:p>
            <a:pPr lvl="4"/>
            <a:r>
              <a:rPr lang="en-US" dirty="0"/>
              <a:t>Fifth level</a:t>
            </a:r>
          </a:p>
        </p:txBody>
      </p:sp>
      <p:sp>
        <p:nvSpPr>
          <p:cNvPr id="13" name="Rectangle 2"/>
          <p:cNvSpPr>
            <a:spLocks noChangeArrowheads="1"/>
          </p:cNvSpPr>
          <p:nvPr/>
        </p:nvSpPr>
        <p:spPr bwMode="auto">
          <a:xfrm>
            <a:off x="1" y="90100"/>
            <a:ext cx="13856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endParaRPr lang="en-US" sz="1350"/>
          </a:p>
        </p:txBody>
      </p:sp>
      <p:pic>
        <p:nvPicPr>
          <p:cNvPr id="1025" name="Picture 2" descr="reative Commons License"/>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138565" y="6401628"/>
            <a:ext cx="838200" cy="2921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userDrawn="1"/>
        </p:nvSpPr>
        <p:spPr bwMode="auto">
          <a:xfrm>
            <a:off x="976765" y="6415091"/>
            <a:ext cx="57006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1000" b="0" i="0" u="none" strike="noStrike" cap="none" normalizeH="0" baseline="0" dirty="0">
                <a:ln>
                  <a:noFill/>
                </a:ln>
                <a:solidFill>
                  <a:schemeClr val="tx1"/>
                </a:solidFill>
                <a:effectLst/>
                <a:latin typeface="Arial" charset="0"/>
              </a:rPr>
              <a:t>  This document is licensed with a </a:t>
            </a:r>
            <a:r>
              <a:rPr kumimoji="0" lang="x-none" altLang="x-none" sz="1000" b="0" i="0" u="none" strike="noStrike" cap="none" normalizeH="0" baseline="0" dirty="0">
                <a:ln>
                  <a:noFill/>
                </a:ln>
                <a:solidFill>
                  <a:schemeClr val="tx1"/>
                </a:solidFill>
                <a:effectLst/>
                <a:latin typeface="Arial" charset="0"/>
                <a:hlinkClick r:id="rId12"/>
              </a:rPr>
              <a:t>Creative Commons Attribution 4.0 International License</a:t>
            </a:r>
            <a:r>
              <a:rPr kumimoji="0" lang="x-none" altLang="x-none" sz="1000" b="0" i="0" u="none" strike="noStrike" cap="none" normalizeH="0" baseline="0" dirty="0">
                <a:ln>
                  <a:noFill/>
                </a:ln>
                <a:solidFill>
                  <a:schemeClr val="tx1"/>
                </a:solidFill>
                <a:effectLst/>
                <a:latin typeface="Arial" charset="0"/>
              </a:rPr>
              <a:t> ©2017 </a:t>
            </a:r>
          </a:p>
        </p:txBody>
      </p:sp>
    </p:spTree>
    <p:extLst>
      <p:ext uri="{BB962C8B-B14F-4D97-AF65-F5344CB8AC3E}">
        <p14:creationId xmlns:p14="http://schemas.microsoft.com/office/powerpoint/2010/main" val="2827883463"/>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marR="0" indent="-171450" algn="l" defTabSz="685800" rtl="0" eaLnBrk="1" fontAlgn="auto" latinLnBrk="0" hangingPunct="1">
        <a:lnSpc>
          <a:spcPct val="90000"/>
        </a:lnSpc>
        <a:spcBef>
          <a:spcPts val="750"/>
        </a:spcBef>
        <a:spcAft>
          <a:spcPts val="0"/>
        </a:spcAft>
        <a:buClrTx/>
        <a:buSzTx/>
        <a:buFont typeface="Arial" panose="020B0604020202020204" pitchFamily="34" charset="0"/>
        <a:buChar char="•"/>
        <a:tabLst/>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br>
              <a:rPr lang="en-US" sz="3300" dirty="0"/>
            </a:br>
            <a:br>
              <a:rPr lang="en-US" sz="3300" dirty="0"/>
            </a:br>
            <a:r>
              <a:rPr lang="en-US" sz="3300" dirty="0"/>
              <a:t>Security Design Principles</a:t>
            </a:r>
            <a:endParaRPr lang="en-US" dirty="0"/>
          </a:p>
        </p:txBody>
      </p:sp>
      <p:sp>
        <p:nvSpPr>
          <p:cNvPr id="3" name="Subtitle 2"/>
          <p:cNvSpPr>
            <a:spLocks noGrp="1"/>
          </p:cNvSpPr>
          <p:nvPr>
            <p:ph type="body" sz="quarter" idx="13"/>
          </p:nvPr>
        </p:nvSpPr>
        <p:spPr/>
        <p:txBody>
          <a:bodyPr>
            <a:noAutofit/>
          </a:bodyPr>
          <a:lstStyle/>
          <a:p>
            <a:pPr algn="l"/>
            <a:r>
              <a:rPr lang="en-US" sz="2000" b="1" dirty="0">
                <a:solidFill>
                  <a:schemeClr val="accent5">
                    <a:lumMod val="75000"/>
                  </a:schemeClr>
                </a:solidFill>
              </a:rPr>
              <a:t>3. Minimize Common Mechanism</a:t>
            </a:r>
          </a:p>
        </p:txBody>
      </p:sp>
    </p:spTree>
    <p:extLst>
      <p:ext uri="{BB962C8B-B14F-4D97-AF65-F5344CB8AC3E}">
        <p14:creationId xmlns:p14="http://schemas.microsoft.com/office/powerpoint/2010/main" val="2704345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Outcomes</a:t>
            </a:r>
          </a:p>
        </p:txBody>
      </p:sp>
      <p:sp>
        <p:nvSpPr>
          <p:cNvPr id="3" name="Content Placeholder 2"/>
          <p:cNvSpPr>
            <a:spLocks noGrp="1"/>
          </p:cNvSpPr>
          <p:nvPr>
            <p:ph idx="1"/>
          </p:nvPr>
        </p:nvSpPr>
        <p:spPr/>
        <p:txBody>
          <a:bodyPr>
            <a:normAutofit/>
          </a:bodyPr>
          <a:lstStyle/>
          <a:p>
            <a:pPr marL="0" indent="0">
              <a:buNone/>
            </a:pPr>
            <a:r>
              <a:rPr lang="en-US" dirty="0"/>
              <a:t>Upon completion of this unit, students will be able to: </a:t>
            </a:r>
          </a:p>
          <a:p>
            <a:pPr lvl="1"/>
            <a:r>
              <a:rPr lang="en-US" dirty="0"/>
              <a:t>Identify common mechanisms</a:t>
            </a:r>
          </a:p>
          <a:p>
            <a:pPr lvl="1"/>
            <a:r>
              <a:rPr lang="en-US" dirty="0"/>
              <a:t>Understand what makes common mechanisms vulnerable</a:t>
            </a:r>
          </a:p>
          <a:p>
            <a:pPr marL="0" indent="0">
              <a:buNone/>
            </a:pPr>
            <a:endParaRPr lang="en-US" dirty="0"/>
          </a:p>
        </p:txBody>
      </p:sp>
    </p:spTree>
    <p:extLst>
      <p:ext uri="{BB962C8B-B14F-4D97-AF65-F5344CB8AC3E}">
        <p14:creationId xmlns:p14="http://schemas.microsoft.com/office/powerpoint/2010/main" val="2876089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115403"/>
            <a:ext cx="7886700" cy="3029710"/>
          </a:xfrm>
        </p:spPr>
        <p:txBody>
          <a:bodyPr>
            <a:normAutofit/>
          </a:bodyPr>
          <a:lstStyle/>
          <a:p>
            <a:pPr marL="0" indent="0" algn="ctr">
              <a:buNone/>
            </a:pPr>
            <a:r>
              <a:rPr lang="en-US" dirty="0"/>
              <a:t>Minimize how much of the mechanism is common to more than one user/application and minimize how much of the mechanism is depended on by all users/applications.</a:t>
            </a:r>
          </a:p>
          <a:p>
            <a:pPr marL="0" indent="0" algn="ctr">
              <a:buNone/>
            </a:pPr>
            <a:endParaRPr lang="en-US" dirty="0"/>
          </a:p>
          <a:p>
            <a:pPr marL="0" indent="0" algn="ctr">
              <a:buNone/>
            </a:pPr>
            <a:r>
              <a:rPr lang="en-US" dirty="0"/>
              <a:t>In short, you don’t want a single point of failure that all the applications depend on.</a:t>
            </a:r>
          </a:p>
          <a:p>
            <a:pPr marL="0" indent="0">
              <a:buNone/>
            </a:pPr>
            <a:endParaRPr lang="en-US" dirty="0"/>
          </a:p>
        </p:txBody>
      </p:sp>
    </p:spTree>
    <p:extLst>
      <p:ext uri="{BB962C8B-B14F-4D97-AF65-F5344CB8AC3E}">
        <p14:creationId xmlns:p14="http://schemas.microsoft.com/office/powerpoint/2010/main" val="3187716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2218433"/>
            <a:ext cx="7886700" cy="2578950"/>
          </a:xfrm>
        </p:spPr>
        <p:txBody>
          <a:bodyPr>
            <a:normAutofit/>
          </a:bodyPr>
          <a:lstStyle/>
          <a:p>
            <a:r>
              <a:rPr lang="en-US" dirty="0"/>
              <a:t>Shared mechanisms can provide information paths that others can interfere with</a:t>
            </a:r>
          </a:p>
          <a:p>
            <a:r>
              <a:rPr lang="en-US" dirty="0"/>
              <a:t>Users shouldn’t share system mechanisms (think file sharing)</a:t>
            </a:r>
          </a:p>
          <a:p>
            <a:pPr lvl="1"/>
            <a:r>
              <a:rPr lang="en-US" dirty="0"/>
              <a:t>If one user clicks a bad link and gets a virus, other users suffer</a:t>
            </a:r>
          </a:p>
          <a:p>
            <a:pPr lvl="1"/>
            <a:r>
              <a:rPr lang="en-US" dirty="0"/>
              <a:t>Isolate users and their activities from each other</a:t>
            </a:r>
          </a:p>
        </p:txBody>
      </p:sp>
    </p:spTree>
    <p:extLst>
      <p:ext uri="{BB962C8B-B14F-4D97-AF65-F5344CB8AC3E}">
        <p14:creationId xmlns:p14="http://schemas.microsoft.com/office/powerpoint/2010/main" val="33287996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 </a:t>
            </a:r>
            <a:r>
              <a:rPr lang="en-US" dirty="0" err="1"/>
              <a:t>DoS</a:t>
            </a:r>
            <a:r>
              <a:rPr lang="en-US" dirty="0"/>
              <a:t> (denial of service)</a:t>
            </a:r>
          </a:p>
        </p:txBody>
      </p:sp>
      <p:sp>
        <p:nvSpPr>
          <p:cNvPr id="3" name="Content Placeholder 2"/>
          <p:cNvSpPr>
            <a:spLocks noGrp="1"/>
          </p:cNvSpPr>
          <p:nvPr>
            <p:ph idx="1"/>
          </p:nvPr>
        </p:nvSpPr>
        <p:spPr/>
        <p:txBody>
          <a:bodyPr>
            <a:normAutofit/>
          </a:bodyPr>
          <a:lstStyle/>
          <a:p>
            <a:r>
              <a:rPr lang="en-US" dirty="0"/>
              <a:t>How it relates to Minimize Common Mechanism principle:</a:t>
            </a:r>
          </a:p>
          <a:p>
            <a:pPr lvl="1"/>
            <a:r>
              <a:rPr lang="en-US" dirty="0"/>
              <a:t>Attackers flood one of the functions of the mechanism. So, the failure of the attacked function will compromise the other functions.</a:t>
            </a:r>
          </a:p>
          <a:p>
            <a:r>
              <a:rPr lang="en-US" dirty="0"/>
              <a:t>Company has a website they sell stuff on. Attackers flood the comments portion of the website which overloads the service, taking the website down. Customers aren’t able to buy from the website now and go elsewhere.</a:t>
            </a:r>
          </a:p>
          <a:p>
            <a:r>
              <a:rPr lang="en-US" dirty="0" err="1"/>
              <a:t>Mirai</a:t>
            </a:r>
            <a:r>
              <a:rPr lang="en-US" dirty="0"/>
              <a:t>. Largest </a:t>
            </a:r>
            <a:r>
              <a:rPr lang="en-US" dirty="0" err="1"/>
              <a:t>DoS</a:t>
            </a:r>
            <a:r>
              <a:rPr lang="en-US" dirty="0"/>
              <a:t> attack as of 2016. What made this </a:t>
            </a:r>
            <a:r>
              <a:rPr lang="en-US" dirty="0" err="1"/>
              <a:t>DoS</a:t>
            </a:r>
            <a:r>
              <a:rPr lang="en-US" dirty="0"/>
              <a:t> attack so large is that it used “internet of things” (IoT) devices instead of just computers.</a:t>
            </a:r>
          </a:p>
          <a:p>
            <a:pPr lvl="1"/>
            <a:r>
              <a:rPr lang="en-US" dirty="0"/>
              <a:t>https://www.theguardian.com/technology/2016/oct/26/ddos-attack-dyn-mirai-botnet</a:t>
            </a:r>
          </a:p>
        </p:txBody>
      </p:sp>
    </p:spTree>
    <p:extLst>
      <p:ext uri="{BB962C8B-B14F-4D97-AF65-F5344CB8AC3E}">
        <p14:creationId xmlns:p14="http://schemas.microsoft.com/office/powerpoint/2010/main" val="41351953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do we follow this security principle?</a:t>
            </a:r>
          </a:p>
        </p:txBody>
      </p:sp>
      <p:sp>
        <p:nvSpPr>
          <p:cNvPr id="3" name="Content Placeholder 2"/>
          <p:cNvSpPr>
            <a:spLocks noGrp="1"/>
          </p:cNvSpPr>
          <p:nvPr>
            <p:ph idx="1"/>
          </p:nvPr>
        </p:nvSpPr>
        <p:spPr/>
        <p:txBody>
          <a:bodyPr>
            <a:normAutofit/>
          </a:bodyPr>
          <a:lstStyle/>
          <a:p>
            <a:r>
              <a:rPr lang="en-US" dirty="0"/>
              <a:t>The failure of a function that is shared means the security of all the other functions is compromised by </a:t>
            </a:r>
            <a:r>
              <a:rPr lang="en-US"/>
              <a:t>one action</a:t>
            </a:r>
            <a:endParaRPr lang="en-US" dirty="0"/>
          </a:p>
          <a:p>
            <a:r>
              <a:rPr lang="en-US" dirty="0"/>
              <a:t>Limits the impact of any security failure, so other components are not compromised</a:t>
            </a:r>
          </a:p>
        </p:txBody>
      </p:sp>
    </p:spTree>
    <p:extLst>
      <p:ext uri="{BB962C8B-B14F-4D97-AF65-F5344CB8AC3E}">
        <p14:creationId xmlns:p14="http://schemas.microsoft.com/office/powerpoint/2010/main" val="814171104"/>
      </p:ext>
    </p:extLst>
  </p:cSld>
  <p:clrMapOvr>
    <a:masterClrMapping/>
  </p:clrMapOvr>
</p:sld>
</file>

<file path=ppt/theme/theme1.xml><?xml version="1.0" encoding="utf-8"?>
<a:theme xmlns:a="http://schemas.openxmlformats.org/drawingml/2006/main" name="PP_C5Modules_CC_License_standard">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_C5Modules_CC_License_standard" id="{F0FA9D47-06A1-4F86-A3DE-945BA88B3B0E}" vid="{A7340899-09C2-4C21-8394-A4D30A56A33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C5 Modules</Template>
  <TotalTime>2134</TotalTime>
  <Words>302</Words>
  <Application>Microsoft Office PowerPoint</Application>
  <PresentationFormat>On-screen Show (4:3)</PresentationFormat>
  <Paragraphs>28</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PP_C5Modules_CC_License_standard</vt:lpstr>
      <vt:lpstr>  Security Design Principles</vt:lpstr>
      <vt:lpstr>Learning Outcomes</vt:lpstr>
      <vt:lpstr>PowerPoint Presentation</vt:lpstr>
      <vt:lpstr>PowerPoint Presentation</vt:lpstr>
      <vt:lpstr>Example – DoS (denial of service)</vt:lpstr>
      <vt:lpstr>Why do we follow this security principle?</vt:lpstr>
    </vt:vector>
  </TitlesOfParts>
  <Company>University of California at Davis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 Bishop</dc:creator>
  <cp:lastModifiedBy>Danica Hahn</cp:lastModifiedBy>
  <cp:revision>196</cp:revision>
  <cp:lastPrinted>2016-07-18T16:40:10Z</cp:lastPrinted>
  <dcterms:created xsi:type="dcterms:W3CDTF">2016-07-03T20:12:42Z</dcterms:created>
  <dcterms:modified xsi:type="dcterms:W3CDTF">2017-07-26T18:25:52Z</dcterms:modified>
</cp:coreProperties>
</file>