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11"/>
  </p:notesMasterIdLst>
  <p:sldIdLst>
    <p:sldId id="256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33" autoAdjust="0"/>
    <p:restoredTop sz="81868" autoAdjust="0"/>
  </p:normalViewPr>
  <p:slideViewPr>
    <p:cSldViewPr snapToGrid="0" snapToObjects="1">
      <p:cViewPr varScale="1">
        <p:scale>
          <a:sx n="74" d="100"/>
          <a:sy n="74" d="100"/>
        </p:scale>
        <p:origin x="1197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F34958D-5910-2B4E-8346-D45CE8D303AB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27B6843-3AD9-D947-BFC2-4A81687A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27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73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072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462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854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9926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8907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211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786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49552" y="3401981"/>
            <a:ext cx="53721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629775" y="3616586"/>
            <a:ext cx="4611655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2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6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5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7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4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0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8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87" y="187779"/>
            <a:ext cx="55506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09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8019661" y="6329898"/>
            <a:ext cx="495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457200"/>
            <a:ext cx="5685995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5" name="Picture 2" descr="reative Commons License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65" y="6401628"/>
            <a:ext cx="8382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976765" y="6415091"/>
            <a:ext cx="57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This document is licensed with a 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2"/>
              </a:rPr>
              <a:t>Creative Commons Attribution 4.0 International License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©2017 </a:t>
            </a:r>
          </a:p>
        </p:txBody>
      </p:sp>
    </p:spTree>
    <p:extLst>
      <p:ext uri="{BB962C8B-B14F-4D97-AF65-F5344CB8AC3E}">
        <p14:creationId xmlns:p14="http://schemas.microsoft.com/office/powerpoint/2010/main" val="282788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sz="3300" dirty="0"/>
            </a:br>
            <a:br>
              <a:rPr lang="en-US" sz="3300" dirty="0"/>
            </a:br>
            <a:r>
              <a:rPr lang="en-US" sz="3300" dirty="0"/>
              <a:t>Security Design Principles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2. Economy of Mechanism &amp; Minimize Secrets</a:t>
            </a: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Upon completion of this unit, students will be able to:</a:t>
            </a:r>
          </a:p>
          <a:p>
            <a:pPr lvl="1"/>
            <a:r>
              <a:rPr lang="en-US" dirty="0"/>
              <a:t>Understand what “secrets” are.</a:t>
            </a:r>
          </a:p>
          <a:p>
            <a:pPr lvl="1"/>
            <a:r>
              <a:rPr lang="en-US" dirty="0"/>
              <a:t>Know how to implement each security principle.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08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Minimize Secrets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Only have a few secrets that are easily changeable if need be</a:t>
            </a:r>
          </a:p>
          <a:p>
            <a:pPr lvl="1"/>
            <a:r>
              <a:rPr lang="en-US" dirty="0"/>
              <a:t>Pertains to encryption</a:t>
            </a:r>
          </a:p>
          <a:p>
            <a:r>
              <a:rPr lang="en-US" dirty="0"/>
              <a:t>For encryption, maximize the entropy (amount of chaos)</a:t>
            </a:r>
          </a:p>
          <a:p>
            <a:pPr lvl="1"/>
            <a:r>
              <a:rPr lang="en-US" dirty="0"/>
              <a:t>This will increase the work for the attacker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858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Minimize Secrets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secrets probably won’t be secret for long anyway so make it easier to change the secrets in case the data gets compromised</a:t>
            </a:r>
          </a:p>
          <a:p>
            <a:pPr lvl="1"/>
            <a:r>
              <a:rPr lang="en-US" dirty="0"/>
              <a:t>Having several secrets will increase administrative burden as well</a:t>
            </a:r>
          </a:p>
          <a:p>
            <a:pPr lvl="1"/>
            <a:r>
              <a:rPr lang="en-US" dirty="0"/>
              <a:t>Thus, the few secrets you have should focus on differentiating people who are attacking with people who are good</a:t>
            </a:r>
          </a:p>
          <a:p>
            <a:pPr lvl="2"/>
            <a:r>
              <a:rPr lang="en-US" sz="1600" dirty="0"/>
              <a:t> everything else should be public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53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Economy of Mechanism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40923"/>
            <a:ext cx="7886700" cy="39360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cs typeface="Arial" panose="020B0604020202020204" pitchFamily="34" charset="0"/>
              </a:rPr>
              <a:t>Economy of Mechanism principle means security mechanisms should be as simple as possible.</a:t>
            </a:r>
          </a:p>
          <a:p>
            <a:pPr marL="0" indent="0" algn="ctr">
              <a:buNone/>
            </a:pPr>
            <a:endParaRPr lang="en-US" sz="3600" dirty="0">
              <a:cs typeface="Arial" panose="020B0604020202020204" pitchFamily="34" charset="0"/>
            </a:endParaRPr>
          </a:p>
          <a:p>
            <a:r>
              <a:rPr lang="en-US" dirty="0">
                <a:cs typeface="Arial" panose="020B0604020202020204" pitchFamily="34" charset="0"/>
              </a:rPr>
              <a:t>Keeping it simple means fewer components and cases to test.</a:t>
            </a:r>
          </a:p>
          <a:p>
            <a:r>
              <a:rPr lang="en-US" dirty="0">
                <a:cs typeface="Arial" panose="020B0604020202020204" pitchFamily="34" charset="0"/>
              </a:rPr>
              <a:t>Complex security mechanisms tend to make assumptions about the system which often leads to vulnerabilities.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213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Economy of Mechanism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3"/>
          </a:xfrm>
        </p:spPr>
        <p:txBody>
          <a:bodyPr>
            <a:normAutofit/>
          </a:bodyPr>
          <a:lstStyle/>
          <a:p>
            <a:r>
              <a:rPr lang="en-US" dirty="0">
                <a:cs typeface="Arial" panose="020B0604020202020204" pitchFamily="34" charset="0"/>
              </a:rPr>
              <a:t>Complex mechanisms can be incorrectly: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Understood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Configured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Implemented</a:t>
            </a:r>
          </a:p>
          <a:p>
            <a:r>
              <a:rPr lang="en-US" dirty="0">
                <a:cs typeface="Arial" panose="020B0604020202020204" pitchFamily="34" charset="0"/>
              </a:rPr>
              <a:t>By keeping the security mechanism simple in design and implementation, it is easier to test, analyze, and verify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Flaws in the program are more easily detected when the code is smaller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A small security kernel can be validated</a:t>
            </a:r>
          </a:p>
          <a:p>
            <a:pPr lvl="2"/>
            <a:r>
              <a:rPr lang="en-US" dirty="0">
                <a:cs typeface="Arial" panose="020B0604020202020204" pitchFamily="34" charset="0"/>
              </a:rPr>
              <a:t>Security kernel implements the access control policy</a:t>
            </a:r>
          </a:p>
          <a:p>
            <a:r>
              <a:rPr lang="en-US" dirty="0">
                <a:cs typeface="Arial" panose="020B0604020202020204" pitchFamily="34" charset="0"/>
              </a:rPr>
              <a:t>Simpler means less can go wrong whereas complexity means more vulnerabilities to exploit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177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IPSec (Internet Protocol Security)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3"/>
          </a:xfrm>
        </p:spPr>
        <p:txBody>
          <a:bodyPr>
            <a:normAutofit/>
          </a:bodyPr>
          <a:lstStyle/>
          <a:p>
            <a:r>
              <a:rPr lang="en-US" dirty="0">
                <a:cs typeface="Arial" panose="020B0604020202020204" pitchFamily="34" charset="0"/>
              </a:rPr>
              <a:t>IPsec is a framework for network protocols involved in security by authenticating and encrypting packets of data (AKA a security mechanism)</a:t>
            </a:r>
          </a:p>
          <a:p>
            <a:r>
              <a:rPr lang="en-US" dirty="0">
                <a:cs typeface="Arial" panose="020B0604020202020204" pitchFamily="34" charset="0"/>
              </a:rPr>
              <a:t>Due to the complexity of the IPsec specification, bugs and partial implementations are commonly present</a:t>
            </a:r>
          </a:p>
          <a:p>
            <a:r>
              <a:rPr lang="en-US" dirty="0">
                <a:cs typeface="Arial" panose="020B0604020202020204" pitchFamily="34" charset="0"/>
              </a:rPr>
              <a:t>So why is this still used?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Compatible with several hardware devices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Cheap/budget-friendly for companies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485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HTTP Request Smuggling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3"/>
          </a:xfrm>
        </p:spPr>
        <p:txBody>
          <a:bodyPr>
            <a:normAutofit/>
          </a:bodyPr>
          <a:lstStyle/>
          <a:p>
            <a:r>
              <a:rPr lang="en-US" dirty="0">
                <a:cs typeface="Arial" panose="020B0604020202020204" pitchFamily="34" charset="0"/>
              </a:rPr>
              <a:t>An attack between two HTTP devices to smuggle a request to the second device from the first device</a:t>
            </a:r>
          </a:p>
          <a:p>
            <a:r>
              <a:rPr lang="en-US" dirty="0">
                <a:cs typeface="Arial" panose="020B0604020202020204" pitchFamily="34" charset="0"/>
              </a:rPr>
              <a:t>The attacker will send one set of requests to the first device and another set to the second device</a:t>
            </a:r>
          </a:p>
          <a:p>
            <a:pPr lvl="1"/>
            <a:r>
              <a:rPr lang="en-US" dirty="0">
                <a:cs typeface="Arial" panose="020B0604020202020204" pitchFamily="34" charset="0"/>
              </a:rPr>
              <a:t>This will enable several exploitations to be taken advantage of such as partial cache poisoning and bypassing the firewall</a:t>
            </a:r>
          </a:p>
        </p:txBody>
      </p:sp>
    </p:spTree>
    <p:extLst>
      <p:ext uri="{BB962C8B-B14F-4D97-AF65-F5344CB8AC3E}">
        <p14:creationId xmlns:p14="http://schemas.microsoft.com/office/powerpoint/2010/main" val="3891553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implement Economy of Mechanism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3"/>
          </a:xfrm>
        </p:spPr>
        <p:txBody>
          <a:bodyPr>
            <a:normAutofit/>
          </a:bodyPr>
          <a:lstStyle/>
          <a:p>
            <a:r>
              <a:rPr lang="en-US" dirty="0">
                <a:cs typeface="Arial" panose="020B0604020202020204" pitchFamily="34" charset="0"/>
              </a:rPr>
              <a:t>Avoid complex security mechanisms if a simpler one will do the job</a:t>
            </a:r>
          </a:p>
          <a:p>
            <a:r>
              <a:rPr lang="en-US" dirty="0">
                <a:cs typeface="Arial" panose="020B0604020202020204" pitchFamily="34" charset="0"/>
              </a:rPr>
              <a:t>Avoid complex data models and unneeded complex operations</a:t>
            </a:r>
          </a:p>
          <a:p>
            <a:r>
              <a:rPr lang="en-US" dirty="0">
                <a:cs typeface="Arial" panose="020B0604020202020204" pitchFamily="34" charset="0"/>
              </a:rPr>
              <a:t>Basically, avoid complexity</a:t>
            </a:r>
          </a:p>
        </p:txBody>
      </p:sp>
    </p:spTree>
    <p:extLst>
      <p:ext uri="{BB962C8B-B14F-4D97-AF65-F5344CB8AC3E}">
        <p14:creationId xmlns:p14="http://schemas.microsoft.com/office/powerpoint/2010/main" val="3877312882"/>
      </p:ext>
    </p:extLst>
  </p:cSld>
  <p:clrMapOvr>
    <a:masterClrMapping/>
  </p:clrMapOvr>
</p:sld>
</file>

<file path=ppt/theme/theme1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C5 Modules</Template>
  <TotalTime>2216</TotalTime>
  <Words>414</Words>
  <Application>Microsoft Office PowerPoint</Application>
  <PresentationFormat>On-screen Show (4:3)</PresentationFormat>
  <Paragraphs>54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PP_C5Modules_CC_License_standard</vt:lpstr>
      <vt:lpstr>  Security Design Principles</vt:lpstr>
      <vt:lpstr>Learning Outcomes</vt:lpstr>
      <vt:lpstr>Minimize Secrets</vt:lpstr>
      <vt:lpstr>Minimize Secrets</vt:lpstr>
      <vt:lpstr>Economy of Mechanism</vt:lpstr>
      <vt:lpstr>Economy of Mechanism</vt:lpstr>
      <vt:lpstr>Example: IPSec (Internet Protocol Security)</vt:lpstr>
      <vt:lpstr>Example: HTTP Request Smuggling</vt:lpstr>
      <vt:lpstr>How to implement Economy of Mechanism</vt:lpstr>
    </vt:vector>
  </TitlesOfParts>
  <Company>University of California at Davis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Bishop</dc:creator>
  <cp:lastModifiedBy>Danica Hahn</cp:lastModifiedBy>
  <cp:revision>194</cp:revision>
  <cp:lastPrinted>2016-07-18T16:40:10Z</cp:lastPrinted>
  <dcterms:created xsi:type="dcterms:W3CDTF">2016-07-03T20:12:42Z</dcterms:created>
  <dcterms:modified xsi:type="dcterms:W3CDTF">2017-07-27T14:00:31Z</dcterms:modified>
</cp:coreProperties>
</file>