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303" r:id="rId3"/>
    <p:sldId id="304" r:id="rId4"/>
    <p:sldId id="305" r:id="rId5"/>
    <p:sldId id="306" r:id="rId6"/>
    <p:sldId id="307" r:id="rId7"/>
    <p:sldId id="309" r:id="rId8"/>
    <p:sldId id="311" r:id="rId9"/>
    <p:sldId id="312" r:id="rId10"/>
    <p:sldId id="313" r:id="rId11"/>
    <p:sldId id="314" r:id="rId12"/>
    <p:sldId id="315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3" autoAdjust="0"/>
    <p:restoredTop sz="81868" autoAdjust="0"/>
  </p:normalViewPr>
  <p:slideViewPr>
    <p:cSldViewPr snapToGrid="0" snapToObjects="1">
      <p:cViewPr varScale="1">
        <p:scale>
          <a:sx n="74" d="100"/>
          <a:sy n="74" d="100"/>
        </p:scale>
        <p:origin x="11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F34958D-5910-2B4E-8346-D45CE8D303A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27B6843-3AD9-D947-BFC2-4A81687A71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7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5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73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46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4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104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62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6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22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7B6843-3AD9-D947-BFC2-4A81687A71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1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49552" y="3401981"/>
            <a:ext cx="53721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2629775" y="3616586"/>
            <a:ext cx="4611655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629775" y="4998325"/>
            <a:ext cx="422042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27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51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7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4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0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58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587" y="187779"/>
            <a:ext cx="5550681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9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8019661" y="6329898"/>
            <a:ext cx="4956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457200"/>
            <a:ext cx="5685995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0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5" y="6401628"/>
            <a:ext cx="8382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976765" y="6415091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28278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r>
              <a:rPr lang="en-US" sz="3300" dirty="0"/>
              <a:t>Reducing Complexity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1. Modularity and Abstraction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7F61-433A-45B7-9FB7-E4CE9DF3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C178-7F42-4520-95AC-CD85DB6CB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690689"/>
            <a:ext cx="3886200" cy="448627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Because of abstractions, this is easy to write into a high-level language and expect the correct answer to pop out.</a:t>
            </a:r>
          </a:p>
          <a:p>
            <a:r>
              <a:rPr lang="en-US" dirty="0"/>
              <a:t>Without abstraction, the numbers need to be converted to  binary and the calculation part decomposed into assembly instructions. Also, the steps taken to assign the value to ‘X’.</a:t>
            </a:r>
          </a:p>
          <a:p>
            <a:r>
              <a:rPr lang="en-US" dirty="0"/>
              <a:t>High-level languages are programmed to automatically do specific machine language steps when they come across a symbol such as * or +. </a:t>
            </a:r>
          </a:p>
          <a:p>
            <a:pPr lvl="1"/>
            <a:r>
              <a:rPr lang="en-US" dirty="0"/>
              <a:t>Since you’re probably going to use these more than once in your code, it’s beneficial for the high-level languages to already have written those steps into one simple call.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70B00-F91A-4A81-B542-46A6A94DE3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dirty="0"/>
              <a:t>X =(3-2) * 10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303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implement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 duplicate code</a:t>
            </a:r>
          </a:p>
          <a:p>
            <a:pPr lvl="1"/>
            <a:r>
              <a:rPr lang="en-US" dirty="0"/>
              <a:t>If you find yourself writing the same code over and over again, script it</a:t>
            </a:r>
          </a:p>
          <a:p>
            <a:r>
              <a:rPr lang="en-US" dirty="0"/>
              <a:t>An abstraction will generalize functionality with </a:t>
            </a:r>
            <a:r>
              <a:rPr lang="en-US" u="sng" dirty="0"/>
              <a:t>input parameters </a:t>
            </a:r>
            <a:r>
              <a:rPr lang="en-US" dirty="0"/>
              <a:t>that allow software reuse (think functions)</a:t>
            </a:r>
          </a:p>
          <a:p>
            <a:r>
              <a:rPr lang="en-US" dirty="0"/>
              <a:t>Software is developed using abstractions such as constants, expressions, statements, procedures, and libraries. Basically stuff that can be reused.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97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how does this relate to 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apply abstraction to the code in order to separate design from implementation</a:t>
            </a:r>
          </a:p>
          <a:p>
            <a:r>
              <a:rPr lang="en-US" dirty="0"/>
              <a:t>So, what the user sees and what the code actually does will be two different things</a:t>
            </a:r>
          </a:p>
          <a:p>
            <a:r>
              <a:rPr lang="en-US" dirty="0"/>
              <a:t>In this way, we protect the intellectual property of the company</a:t>
            </a:r>
          </a:p>
          <a:p>
            <a:pPr lvl="1"/>
            <a:r>
              <a:rPr lang="en-US" dirty="0"/>
              <a:t>Others can’t steal your code if they can’t see the code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99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Upon completion of this unit, students will be able to:</a:t>
            </a:r>
          </a:p>
          <a:p>
            <a:pPr lvl="1"/>
            <a:r>
              <a:rPr lang="en-US" dirty="0"/>
              <a:t>Point out different modules.</a:t>
            </a:r>
          </a:p>
          <a:p>
            <a:pPr lvl="1"/>
            <a:r>
              <a:rPr lang="en-US" dirty="0"/>
              <a:t>Utilize modularity in their programming.</a:t>
            </a:r>
          </a:p>
          <a:p>
            <a:pPr lvl="1"/>
            <a:r>
              <a:rPr lang="en-US"/>
              <a:t>Identify abstractions.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08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Modularity –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Modularity refers to the logical dividing and organizing that allows complex software to be manageable for the purpose of implementation and maintenance.</a:t>
            </a:r>
          </a:p>
          <a:p>
            <a:r>
              <a:rPr lang="en-US" sz="2400" dirty="0"/>
              <a:t>This can be done by related functions, implementation considerations, data links, etc.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3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Modular Design?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Modules can be developed, tested, and/or deployed independently. By doing this it allows the following:</a:t>
            </a:r>
          </a:p>
          <a:p>
            <a:pPr lvl="1"/>
            <a:r>
              <a:rPr lang="en-US" dirty="0"/>
              <a:t>You can independently version modules </a:t>
            </a:r>
          </a:p>
          <a:p>
            <a:pPr lvl="1"/>
            <a:r>
              <a:rPr lang="en-US" dirty="0"/>
              <a:t>You can develop and test modules by themselves</a:t>
            </a:r>
          </a:p>
          <a:p>
            <a:pPr lvl="1"/>
            <a:r>
              <a:rPr lang="en-US" dirty="0"/>
              <a:t>You can have modules developed by different teams</a:t>
            </a:r>
          </a:p>
          <a:p>
            <a:r>
              <a:rPr lang="en-US" dirty="0"/>
              <a:t>Minimizes download time</a:t>
            </a:r>
          </a:p>
          <a:p>
            <a:r>
              <a:rPr lang="en-US" dirty="0"/>
              <a:t>Minimizes application start-up time</a:t>
            </a:r>
          </a:p>
          <a:p>
            <a:r>
              <a:rPr lang="en-US" dirty="0"/>
              <a:t>Helps keep the software organized and readable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068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Modular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online banking program </a:t>
            </a:r>
          </a:p>
          <a:p>
            <a:r>
              <a:rPr lang="en-US" dirty="0"/>
              <a:t>The user can access a variety of functions</a:t>
            </a:r>
          </a:p>
          <a:p>
            <a:pPr lvl="1"/>
            <a:r>
              <a:rPr lang="en-US" dirty="0"/>
              <a:t>Transferring money between accounts</a:t>
            </a:r>
          </a:p>
          <a:p>
            <a:pPr lvl="1"/>
            <a:r>
              <a:rPr lang="en-US" dirty="0"/>
              <a:t>Paying bills</a:t>
            </a:r>
          </a:p>
          <a:p>
            <a:pPr lvl="1"/>
            <a:r>
              <a:rPr lang="en-US" dirty="0"/>
              <a:t>Updating personal information</a:t>
            </a:r>
          </a:p>
          <a:p>
            <a:r>
              <a:rPr lang="en-US" dirty="0"/>
              <a:t>Behind the scenes, each of these is a separate module designed to do its own function.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875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4316837" cy="1325563"/>
          </a:xfrm>
        </p:spPr>
        <p:txBody>
          <a:bodyPr/>
          <a:lstStyle/>
          <a:p>
            <a:r>
              <a:rPr lang="en-US" dirty="0"/>
              <a:t>Modularity in Programming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D827CA-28E1-4E9C-BEFC-2547F22B4D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110" y="365126"/>
            <a:ext cx="3444240" cy="59734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99255"/>
            <a:ext cx="3898274" cy="4077707"/>
          </a:xfrm>
        </p:spPr>
        <p:txBody>
          <a:bodyPr>
            <a:normAutofit/>
          </a:bodyPr>
          <a:lstStyle/>
          <a:p>
            <a:r>
              <a:rPr lang="en-US" dirty="0"/>
              <a:t>Functions are one example of how modularity can be implemented in programming</a:t>
            </a:r>
          </a:p>
          <a:p>
            <a:r>
              <a:rPr lang="en-US" dirty="0"/>
              <a:t>Libraries can also be used to make a program more modular  </a:t>
            </a:r>
          </a:p>
          <a:p>
            <a:r>
              <a:rPr lang="en-US" dirty="0"/>
              <a:t>Here is an example of a program that implements the Modularity Principle using functions: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6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simplest terms:</a:t>
            </a:r>
          </a:p>
          <a:p>
            <a:pPr lvl="1"/>
            <a:r>
              <a:rPr lang="en-US" dirty="0"/>
              <a:t>The abstraction principle is the idea of reducing repetition of code in your program.</a:t>
            </a:r>
          </a:p>
          <a:p>
            <a:r>
              <a:rPr lang="en-US" dirty="0"/>
              <a:t>In terms of software engineering:</a:t>
            </a:r>
          </a:p>
          <a:p>
            <a:pPr lvl="1"/>
            <a:r>
              <a:rPr lang="en-US" dirty="0"/>
              <a:t>The abstraction principle is a technique that establishes how much complexity the user will have to deal with.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The idea is that by using abstractions, the design becomes more efficient for complex systems so that the interface is more user friendly.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115FC-BD09-4EF4-9603-8DA878CF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Abstraction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680537-7C86-4CA2-B88F-0B8BF3BA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58822"/>
            <a:ext cx="3868340" cy="823912"/>
          </a:xfrm>
        </p:spPr>
        <p:txBody>
          <a:bodyPr/>
          <a:lstStyle/>
          <a:p>
            <a:pPr algn="ctr"/>
            <a:r>
              <a:rPr lang="en-US" dirty="0"/>
              <a:t>Control/procedural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44BD0-30A6-4280-AA3D-53544FA80D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Abstraction of actions</a:t>
            </a:r>
          </a:p>
          <a:p>
            <a:r>
              <a:rPr lang="en-US" dirty="0"/>
              <a:t>Uses subroutines and control flow</a:t>
            </a:r>
          </a:p>
          <a:p>
            <a:pPr lvl="1"/>
            <a:r>
              <a:rPr lang="en-US" dirty="0"/>
              <a:t>Subroutine = set of instructions that perform a frequently used task (AKA a function)</a:t>
            </a:r>
          </a:p>
          <a:p>
            <a:pPr lvl="1"/>
            <a:r>
              <a:rPr lang="en-US" dirty="0"/>
              <a:t>Control flow = the order in which the statements of the program are executed (i.e. top to bottom processing)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4C59D-350A-457E-AD47-80DC3E499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45944"/>
            <a:ext cx="3887391" cy="823912"/>
          </a:xfrm>
        </p:spPr>
        <p:txBody>
          <a:bodyPr/>
          <a:lstStyle/>
          <a:p>
            <a:pPr algn="ctr"/>
            <a:r>
              <a:rPr lang="en-US" dirty="0"/>
              <a:t>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86C4C0-5D26-468F-9C3A-E328D3E02AE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Abstraction of data structures</a:t>
            </a:r>
          </a:p>
          <a:p>
            <a:r>
              <a:rPr lang="en-US" dirty="0"/>
              <a:t>Handles data in meaningful ways</a:t>
            </a:r>
          </a:p>
          <a:p>
            <a:r>
              <a:rPr lang="en-US" dirty="0"/>
              <a:t>These lists provide ways to access the data without knowing the specific value of that data</a:t>
            </a:r>
          </a:p>
          <a:p>
            <a:pPr lvl="1"/>
            <a:r>
              <a:rPr lang="en-US" dirty="0"/>
              <a:t>Linked list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Queue</a:t>
            </a:r>
          </a:p>
        </p:txBody>
      </p:sp>
    </p:spTree>
    <p:extLst>
      <p:ext uri="{BB962C8B-B14F-4D97-AF65-F5344CB8AC3E}">
        <p14:creationId xmlns:p14="http://schemas.microsoft.com/office/powerpoint/2010/main" val="1508258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518A91CB-C567-4129-A5DA-72A15AA4F898}"/>
              </a:ext>
            </a:extLst>
          </p:cNvPr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655" y="1462882"/>
            <a:ext cx="5698690" cy="393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44743"/>
      </p:ext>
    </p:extLst>
  </p:cSld>
  <p:clrMapOvr>
    <a:masterClrMapping/>
  </p:clrMapOvr>
</p:sld>
</file>

<file path=ppt/theme/theme1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C5 Modules</Template>
  <TotalTime>2135</TotalTime>
  <Words>630</Words>
  <Application>Microsoft Office PowerPoint</Application>
  <PresentationFormat>On-screen Show (4:3)</PresentationFormat>
  <Paragraphs>76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PP_C5Modules_CC_License_standard</vt:lpstr>
      <vt:lpstr> Reducing Complexity Principles</vt:lpstr>
      <vt:lpstr>Learning Outcomes</vt:lpstr>
      <vt:lpstr>Modularity – What is it?</vt:lpstr>
      <vt:lpstr>Why use Modular Design?</vt:lpstr>
      <vt:lpstr>Example of a Modular System</vt:lpstr>
      <vt:lpstr>Modularity in Programming</vt:lpstr>
      <vt:lpstr>Abstraction</vt:lpstr>
      <vt:lpstr>Types of Abstraction</vt:lpstr>
      <vt:lpstr>Programming Languages</vt:lpstr>
      <vt:lpstr>Example</vt:lpstr>
      <vt:lpstr>How to implement abstraction</vt:lpstr>
      <vt:lpstr>So how does this relate to security?</vt:lpstr>
    </vt:vector>
  </TitlesOfParts>
  <Company>University of California at Davis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Bishop</dc:creator>
  <cp:lastModifiedBy>Danica Hahn</cp:lastModifiedBy>
  <cp:revision>200</cp:revision>
  <cp:lastPrinted>2016-07-18T16:40:10Z</cp:lastPrinted>
  <dcterms:created xsi:type="dcterms:W3CDTF">2016-07-03T20:12:42Z</dcterms:created>
  <dcterms:modified xsi:type="dcterms:W3CDTF">2017-07-27T15:04:51Z</dcterms:modified>
</cp:coreProperties>
</file>