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6"/>
  </p:notesMasterIdLst>
  <p:sldIdLst>
    <p:sldId id="256" r:id="rId2"/>
    <p:sldId id="303" r:id="rId3"/>
    <p:sldId id="304" r:id="rId4"/>
    <p:sldId id="305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74" d="100"/>
          <a:sy n="74" d="100"/>
        </p:scale>
        <p:origin x="1197" y="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30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r>
              <a:rPr lang="en-US" sz="3300" dirty="0"/>
              <a:t>Reducing Complexity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2. Layering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</a:t>
            </a:r>
          </a:p>
          <a:p>
            <a:pPr lvl="1"/>
            <a:r>
              <a:rPr lang="en-US" dirty="0"/>
              <a:t>Identify different layers of security.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Layering?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Integrating multiple security defenses to patch possible gaps in a different layer of security</a:t>
            </a:r>
          </a:p>
          <a:p>
            <a:r>
              <a:rPr lang="en-US" dirty="0"/>
              <a:t>For example, Norton’s Internet Security Suite provides:</a:t>
            </a:r>
          </a:p>
          <a:p>
            <a:pPr lvl="1"/>
            <a:r>
              <a:rPr lang="en-US" dirty="0"/>
              <a:t>Antivirus</a:t>
            </a:r>
          </a:p>
          <a:p>
            <a:pPr lvl="1"/>
            <a:r>
              <a:rPr lang="en-US" dirty="0"/>
              <a:t>Firewall</a:t>
            </a:r>
          </a:p>
          <a:p>
            <a:pPr lvl="1"/>
            <a:r>
              <a:rPr lang="en-US" dirty="0"/>
              <a:t>Anti-spam</a:t>
            </a:r>
          </a:p>
          <a:p>
            <a:pPr lvl="1"/>
            <a:r>
              <a:rPr lang="en-US" dirty="0"/>
              <a:t>Parental controls</a:t>
            </a:r>
          </a:p>
          <a:p>
            <a:pPr lvl="1"/>
            <a:r>
              <a:rPr lang="en-US" dirty="0"/>
              <a:t>Privacy controls</a:t>
            </a:r>
          </a:p>
          <a:p>
            <a:r>
              <a:rPr lang="en-US" u="sng" dirty="0"/>
              <a:t>Layering is only useful when used with a range of different types of defenses, rather than redundancy of a single type.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4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Layering Hierarchy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16618C-15BA-446A-BF3D-D5203A4A30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212" y="925057"/>
            <a:ext cx="5721220" cy="5721220"/>
          </a:xfrm>
          <a:prstGeom prst="rect">
            <a:avLst/>
          </a:prstGeom>
        </p:spPr>
      </p:pic>
      <p:sp>
        <p:nvSpPr>
          <p:cNvPr id="6" name="TextBox 24">
            <a:extLst>
              <a:ext uri="{FF2B5EF4-FFF2-40B4-BE49-F238E27FC236}">
                <a16:creationId xmlns:a16="http://schemas.microsoft.com/office/drawing/2014/main" id="{A0237ADE-3B6F-4809-A082-27EB1975C2E8}"/>
              </a:ext>
            </a:extLst>
          </p:cNvPr>
          <p:cNvSpPr txBox="1"/>
          <p:nvPr/>
        </p:nvSpPr>
        <p:spPr>
          <a:xfrm>
            <a:off x="5335571" y="1666773"/>
            <a:ext cx="3418346" cy="3077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Database Security (online backup)</a:t>
            </a:r>
          </a:p>
        </p:txBody>
      </p:sp>
      <p:sp>
        <p:nvSpPr>
          <p:cNvPr id="7" name="TextBox 37">
            <a:extLst>
              <a:ext uri="{FF2B5EF4-FFF2-40B4-BE49-F238E27FC236}">
                <a16:creationId xmlns:a16="http://schemas.microsoft.com/office/drawing/2014/main" id="{8870109F-C396-4C5D-8CC7-54E206583080}"/>
              </a:ext>
            </a:extLst>
          </p:cNvPr>
          <p:cNvSpPr txBox="1"/>
          <p:nvPr/>
        </p:nvSpPr>
        <p:spPr>
          <a:xfrm>
            <a:off x="5335571" y="2191281"/>
            <a:ext cx="3418346" cy="3077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AAA, Security Assurance (coding)</a:t>
            </a:r>
          </a:p>
        </p:txBody>
      </p:sp>
      <p:sp>
        <p:nvSpPr>
          <p:cNvPr id="8" name="TextBox 39">
            <a:extLst>
              <a:ext uri="{FF2B5EF4-FFF2-40B4-BE49-F238E27FC236}">
                <a16:creationId xmlns:a16="http://schemas.microsoft.com/office/drawing/2014/main" id="{2C2B2BA8-C766-40C3-BC61-466AA08282F2}"/>
              </a:ext>
            </a:extLst>
          </p:cNvPr>
          <p:cNvSpPr txBox="1"/>
          <p:nvPr/>
        </p:nvSpPr>
        <p:spPr>
          <a:xfrm>
            <a:off x="5335570" y="2787296"/>
            <a:ext cx="3418347" cy="3077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Vulnerability Management (patches)</a:t>
            </a:r>
          </a:p>
        </p:txBody>
      </p:sp>
      <p:sp>
        <p:nvSpPr>
          <p:cNvPr id="9" name="TextBox 41">
            <a:extLst>
              <a:ext uri="{FF2B5EF4-FFF2-40B4-BE49-F238E27FC236}">
                <a16:creationId xmlns:a16="http://schemas.microsoft.com/office/drawing/2014/main" id="{F62D2B85-BCFD-4EEF-B88E-CBB7218FBE7D}"/>
              </a:ext>
            </a:extLst>
          </p:cNvPr>
          <p:cNvSpPr txBox="1"/>
          <p:nvPr/>
        </p:nvSpPr>
        <p:spPr>
          <a:xfrm>
            <a:off x="5335571" y="3394183"/>
            <a:ext cx="3418346" cy="3077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Encryption, Firewalls</a:t>
            </a:r>
          </a:p>
        </p:txBody>
      </p:sp>
      <p:sp>
        <p:nvSpPr>
          <p:cNvPr id="10" name="TextBox 43">
            <a:extLst>
              <a:ext uri="{FF2B5EF4-FFF2-40B4-BE49-F238E27FC236}">
                <a16:creationId xmlns:a16="http://schemas.microsoft.com/office/drawing/2014/main" id="{BF4A3E28-8BC7-4DB0-9C54-E98DBDA9EE0A}"/>
              </a:ext>
            </a:extLst>
          </p:cNvPr>
          <p:cNvSpPr txBox="1"/>
          <p:nvPr/>
        </p:nvSpPr>
        <p:spPr>
          <a:xfrm>
            <a:off x="5335571" y="3965545"/>
            <a:ext cx="3418346" cy="3077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DoS</a:t>
            </a:r>
            <a:r>
              <a:rPr lang="en-US" sz="1400" dirty="0"/>
              <a:t> Prevention, Message Parsing</a:t>
            </a:r>
          </a:p>
        </p:txBody>
      </p:sp>
      <p:sp>
        <p:nvSpPr>
          <p:cNvPr id="11" name="TextBox 45">
            <a:extLst>
              <a:ext uri="{FF2B5EF4-FFF2-40B4-BE49-F238E27FC236}">
                <a16:creationId xmlns:a16="http://schemas.microsoft.com/office/drawing/2014/main" id="{D82EC4D6-5105-4F9C-9A87-D2FC27AB2455}"/>
              </a:ext>
            </a:extLst>
          </p:cNvPr>
          <p:cNvSpPr txBox="1"/>
          <p:nvPr/>
        </p:nvSpPr>
        <p:spPr>
          <a:xfrm>
            <a:off x="5335571" y="4553432"/>
            <a:ext cx="3418346" cy="3077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Fences, Keys, Badges</a:t>
            </a:r>
          </a:p>
        </p:txBody>
      </p:sp>
      <p:sp>
        <p:nvSpPr>
          <p:cNvPr id="12" name="TextBox 47">
            <a:extLst>
              <a:ext uri="{FF2B5EF4-FFF2-40B4-BE49-F238E27FC236}">
                <a16:creationId xmlns:a16="http://schemas.microsoft.com/office/drawing/2014/main" id="{312797F0-1955-4BB7-A644-CFAD08EB0E61}"/>
              </a:ext>
            </a:extLst>
          </p:cNvPr>
          <p:cNvSpPr txBox="1"/>
          <p:nvPr/>
        </p:nvSpPr>
        <p:spPr>
          <a:xfrm>
            <a:off x="5335571" y="5149498"/>
            <a:ext cx="3418346" cy="3077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Password Strengths, Usage Policies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3A1216F-9A5A-40D2-BCE5-CBEE9269ACFF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2775398" y="1820661"/>
            <a:ext cx="2560173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CC779F1-F3D3-4977-B4A0-6F9CEEC91D15}"/>
              </a:ext>
            </a:extLst>
          </p:cNvPr>
          <p:cNvCxnSpPr>
            <a:cxnSpLocks/>
          </p:cNvCxnSpPr>
          <p:nvPr/>
        </p:nvCxnSpPr>
        <p:spPr>
          <a:xfrm flipH="1" flipV="1">
            <a:off x="2775397" y="2380593"/>
            <a:ext cx="2560173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D42E65F-8112-4B2E-9F64-921E076E4584}"/>
              </a:ext>
            </a:extLst>
          </p:cNvPr>
          <p:cNvCxnSpPr>
            <a:cxnSpLocks/>
          </p:cNvCxnSpPr>
          <p:nvPr/>
        </p:nvCxnSpPr>
        <p:spPr>
          <a:xfrm flipH="1" flipV="1">
            <a:off x="2775396" y="2934292"/>
            <a:ext cx="2560173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78BF17E-0FA0-411B-AA8A-59C6B3131046}"/>
              </a:ext>
            </a:extLst>
          </p:cNvPr>
          <p:cNvCxnSpPr>
            <a:cxnSpLocks/>
          </p:cNvCxnSpPr>
          <p:nvPr/>
        </p:nvCxnSpPr>
        <p:spPr>
          <a:xfrm flipH="1" flipV="1">
            <a:off x="2775395" y="3549273"/>
            <a:ext cx="2560173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E7230E4-9EFA-4AC6-966F-80E888A802B2}"/>
              </a:ext>
            </a:extLst>
          </p:cNvPr>
          <p:cNvCxnSpPr>
            <a:cxnSpLocks/>
          </p:cNvCxnSpPr>
          <p:nvPr/>
        </p:nvCxnSpPr>
        <p:spPr>
          <a:xfrm flipH="1" flipV="1">
            <a:off x="2775394" y="4119432"/>
            <a:ext cx="2560173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7A6E370-EBCA-4362-8C47-A7B77D998C3B}"/>
              </a:ext>
            </a:extLst>
          </p:cNvPr>
          <p:cNvCxnSpPr>
            <a:cxnSpLocks/>
          </p:cNvCxnSpPr>
          <p:nvPr/>
        </p:nvCxnSpPr>
        <p:spPr>
          <a:xfrm flipH="1" flipV="1">
            <a:off x="2775393" y="4707002"/>
            <a:ext cx="2560173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7A7D27C-9058-4402-B065-07949174F3F2}"/>
              </a:ext>
            </a:extLst>
          </p:cNvPr>
          <p:cNvCxnSpPr>
            <a:cxnSpLocks/>
          </p:cNvCxnSpPr>
          <p:nvPr/>
        </p:nvCxnSpPr>
        <p:spPr>
          <a:xfrm flipH="1" flipV="1">
            <a:off x="2775398" y="5301503"/>
            <a:ext cx="2560173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256262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2125</TotalTime>
  <Words>123</Words>
  <Application>Microsoft Office PowerPoint</Application>
  <PresentationFormat>On-screen Show (4:3)</PresentationFormat>
  <Paragraphs>26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PP_C5Modules_CC_License_standard</vt:lpstr>
      <vt:lpstr> Reducing Complexity Principles</vt:lpstr>
      <vt:lpstr>Learning Outcomes</vt:lpstr>
      <vt:lpstr>What is Layering?</vt:lpstr>
      <vt:lpstr>The Layering Hierarchy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Hahn, Danica</cp:lastModifiedBy>
  <cp:revision>190</cp:revision>
  <cp:lastPrinted>2016-07-18T16:40:10Z</cp:lastPrinted>
  <dcterms:created xsi:type="dcterms:W3CDTF">2016-07-03T20:12:42Z</dcterms:created>
  <dcterms:modified xsi:type="dcterms:W3CDTF">2017-07-27T15:34:21Z</dcterms:modified>
</cp:coreProperties>
</file>