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1"/>
  </p:notesMasterIdLst>
  <p:sldIdLst>
    <p:sldId id="256" r:id="rId2"/>
    <p:sldId id="303" r:id="rId3"/>
    <p:sldId id="304" r:id="rId4"/>
    <p:sldId id="305" r:id="rId5"/>
    <p:sldId id="306" r:id="rId6"/>
    <p:sldId id="307" r:id="rId7"/>
    <p:sldId id="308" r:id="rId8"/>
    <p:sldId id="309" r:id="rId9"/>
    <p:sldId id="310" r:id="rId1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3" autoAdjust="0"/>
    <p:restoredTop sz="94364" autoAdjust="0"/>
  </p:normalViewPr>
  <p:slideViewPr>
    <p:cSldViewPr snapToGrid="0" snapToObjects="1">
      <p:cViewPr varScale="1">
        <p:scale>
          <a:sx n="70" d="100"/>
          <a:sy n="70" d="100"/>
        </p:scale>
        <p:origin x="122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F34958D-5910-2B4E-8346-D45CE8D303AB}" type="datetimeFigureOut">
              <a:rPr lang="en-US" smtClean="0"/>
              <a:t>8/7/2017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27B6843-3AD9-D947-BFC2-4A81687A714D}" type="slidenum">
              <a:rPr lang="en-US" smtClean="0"/>
              <a:t>‹#›</a:t>
            </a:fld>
            <a:endParaRPr lang="en-US"/>
          </a:p>
        </p:txBody>
      </p:sp>
    </p:spTree>
    <p:extLst>
      <p:ext uri="{BB962C8B-B14F-4D97-AF65-F5344CB8AC3E}">
        <p14:creationId xmlns:p14="http://schemas.microsoft.com/office/powerpoint/2010/main" val="21413215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a:t>
            </a:fld>
            <a:endParaRPr lang="en-US"/>
          </a:p>
        </p:txBody>
      </p:sp>
    </p:spTree>
    <p:extLst>
      <p:ext uri="{BB962C8B-B14F-4D97-AF65-F5344CB8AC3E}">
        <p14:creationId xmlns:p14="http://schemas.microsoft.com/office/powerpoint/2010/main" val="298592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a:t>
            </a:fld>
            <a:endParaRPr lang="en-US"/>
          </a:p>
        </p:txBody>
      </p:sp>
    </p:spTree>
    <p:extLst>
      <p:ext uri="{BB962C8B-B14F-4D97-AF65-F5344CB8AC3E}">
        <p14:creationId xmlns:p14="http://schemas.microsoft.com/office/powerpoint/2010/main" val="3584173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10" name="Group 9"/>
          <p:cNvGrpSpPr/>
          <p:nvPr/>
        </p:nvGrpSpPr>
        <p:grpSpPr>
          <a:xfrm>
            <a:off x="2249552" y="3401981"/>
            <a:ext cx="5372100" cy="2059641"/>
            <a:chOff x="914400" y="3657600"/>
            <a:chExt cx="7162800" cy="2059641"/>
          </a:xfrm>
        </p:grpSpPr>
        <p:sp>
          <p:nvSpPr>
            <p:cNvPr id="11" name="Rectangle 10"/>
            <p:cNvSpPr/>
            <p:nvPr/>
          </p:nvSpPr>
          <p:spPr>
            <a:xfrm>
              <a:off x="914400" y="3657600"/>
              <a:ext cx="7162800" cy="12954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914400" y="5069541"/>
              <a:ext cx="7162800" cy="6477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p:nvSpPr>
          <p:spPr>
            <a:xfrm>
              <a:off x="914400" y="3657600"/>
              <a:ext cx="228600" cy="12954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914400" y="5069541"/>
              <a:ext cx="228600" cy="6477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Title 1"/>
          <p:cNvSpPr>
            <a:spLocks noGrp="1"/>
          </p:cNvSpPr>
          <p:nvPr>
            <p:ph type="ctrTitle" hasCustomPrompt="1"/>
          </p:nvPr>
        </p:nvSpPr>
        <p:spPr>
          <a:xfrm>
            <a:off x="2629775" y="3616586"/>
            <a:ext cx="4611655"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Module Name</a:t>
            </a:r>
          </a:p>
        </p:txBody>
      </p:sp>
      <p:sp>
        <p:nvSpPr>
          <p:cNvPr id="20" name="Text Placeholder 19"/>
          <p:cNvSpPr>
            <a:spLocks noGrp="1"/>
          </p:cNvSpPr>
          <p:nvPr>
            <p:ph type="body" sz="quarter" idx="13"/>
          </p:nvPr>
        </p:nvSpPr>
        <p:spPr>
          <a:xfrm>
            <a:off x="2629775" y="4998325"/>
            <a:ext cx="422042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spTree>
    <p:extLst>
      <p:ext uri="{BB962C8B-B14F-4D97-AF65-F5344CB8AC3E}">
        <p14:creationId xmlns:p14="http://schemas.microsoft.com/office/powerpoint/2010/main" val="33742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1325563"/>
          </a:xfrm>
          <a:prstGeom prst="rect">
            <a:avLst/>
          </a:prstGeom>
        </p:spPr>
        <p:txBody>
          <a:bodyPr/>
          <a:lstStyle>
            <a:lvl1pPr>
              <a:defRPr/>
            </a:lvl1pPr>
          </a:lstStyle>
          <a:p>
            <a:r>
              <a:rPr lang="en-US" dirty="0"/>
              <a:t>Slide Title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98986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2975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32217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6934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255260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8478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14588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Last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92587" y="187779"/>
            <a:ext cx="5550681" cy="6670221"/>
          </a:xfrm>
          <a:prstGeom prst="rect">
            <a:avLst/>
          </a:prstGeom>
        </p:spPr>
      </p:pic>
    </p:spTree>
    <p:extLst>
      <p:ext uri="{BB962C8B-B14F-4D97-AF65-F5344CB8AC3E}">
        <p14:creationId xmlns:p14="http://schemas.microsoft.com/office/powerpoint/2010/main" val="265490986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s://creativecommons.org/licenses/by/4.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title="Page Number"/>
          <p:cNvSpPr>
            <a:spLocks noGrp="1"/>
          </p:cNvSpPr>
          <p:nvPr>
            <p:ph type="sldNum" sz="quarter" idx="4"/>
          </p:nvPr>
        </p:nvSpPr>
        <p:spPr>
          <a:xfrm>
            <a:off x="8019661" y="6329898"/>
            <a:ext cx="49568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26FE3C-7E70-4420-AA12-392E0D4EE99D}" type="slidenum">
              <a:rPr lang="en-US" smtClean="0"/>
              <a:t>‹#›</a:t>
            </a:fld>
            <a:endParaRPr lang="en-US" dirty="0"/>
          </a:p>
        </p:txBody>
      </p:sp>
      <p:sp>
        <p:nvSpPr>
          <p:cNvPr id="7" name="Title Placeholder 6"/>
          <p:cNvSpPr>
            <a:spLocks noGrp="1"/>
          </p:cNvSpPr>
          <p:nvPr>
            <p:ph type="title"/>
          </p:nvPr>
        </p:nvSpPr>
        <p:spPr>
          <a:xfrm>
            <a:off x="628650" y="457200"/>
            <a:ext cx="5685995" cy="11011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Text Placeholder 3"/>
          <p:cNvSpPr>
            <a:spLocks noGrp="1"/>
          </p:cNvSpPr>
          <p:nvPr>
            <p:ph type="body" idx="1"/>
          </p:nvPr>
        </p:nvSpPr>
        <p:spPr>
          <a:xfrm>
            <a:off x="628650" y="1825625"/>
            <a:ext cx="7886700" cy="4482632"/>
          </a:xfrm>
          <a:prstGeom prst="rect">
            <a:avLst/>
          </a:prstGeom>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Click to edit M</a:t>
            </a:r>
          </a:p>
          <a:p>
            <a:pPr lvl="0"/>
            <a:r>
              <a:rPr lang="en-US" dirty="0"/>
              <a:t>aster text styles</a:t>
            </a:r>
          </a:p>
          <a:p>
            <a:pPr lvl="1"/>
            <a:r>
              <a:rPr lang="en-US" dirty="0"/>
              <a:t>Second </a:t>
            </a:r>
            <a:r>
              <a:rPr lang="en-US" dirty="0" err="1"/>
              <a:t>levelThird</a:t>
            </a:r>
            <a:r>
              <a:rPr lang="en-US" dirty="0"/>
              <a:t> level</a:t>
            </a:r>
          </a:p>
          <a:p>
            <a:pPr lvl="3"/>
            <a:r>
              <a:rPr lang="en-US" dirty="0"/>
              <a:t>Fourth level</a:t>
            </a:r>
          </a:p>
          <a:p>
            <a:pPr lvl="4"/>
            <a:r>
              <a:rPr lang="en-US" dirty="0"/>
              <a:t>Fifth level</a:t>
            </a:r>
          </a:p>
        </p:txBody>
      </p:sp>
      <p:sp>
        <p:nvSpPr>
          <p:cNvPr id="13" name="Rectangle 2"/>
          <p:cNvSpPr>
            <a:spLocks noChangeArrowheads="1"/>
          </p:cNvSpPr>
          <p:nvPr/>
        </p:nvSpPr>
        <p:spPr bwMode="auto">
          <a:xfrm>
            <a:off x="1" y="9010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1025" name="Picture 2" descr="reative Commons License"/>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8565" y="6401628"/>
            <a:ext cx="838200" cy="2921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userDrawn="1"/>
        </p:nvSpPr>
        <p:spPr bwMode="auto">
          <a:xfrm>
            <a:off x="976765" y="6415091"/>
            <a:ext cx="5700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000" b="0" i="0" u="none" strike="noStrike" cap="none" normalizeH="0" baseline="0" dirty="0">
                <a:ln>
                  <a:noFill/>
                </a:ln>
                <a:solidFill>
                  <a:schemeClr val="tx1"/>
                </a:solidFill>
                <a:effectLst/>
                <a:latin typeface="Arial" charset="0"/>
              </a:rPr>
              <a:t>  This document is licensed with a </a:t>
            </a:r>
            <a:r>
              <a:rPr kumimoji="0" lang="x-none" altLang="x-none" sz="1000" b="0" i="0" u="none" strike="noStrike" cap="none" normalizeH="0" baseline="0" dirty="0">
                <a:ln>
                  <a:noFill/>
                </a:ln>
                <a:solidFill>
                  <a:schemeClr val="tx1"/>
                </a:solidFill>
                <a:effectLst/>
                <a:latin typeface="Arial" charset="0"/>
                <a:hlinkClick r:id="rId12"/>
              </a:rPr>
              <a:t>Creative Commons Attribution 4.0 International License</a:t>
            </a:r>
            <a:r>
              <a:rPr kumimoji="0" lang="x-none" altLang="x-none" sz="1000" b="0" i="0" u="none" strike="noStrike" cap="none" normalizeH="0" baseline="0" dirty="0">
                <a:ln>
                  <a:noFill/>
                </a:ln>
                <a:solidFill>
                  <a:schemeClr val="tx1"/>
                </a:solidFill>
                <a:effectLst/>
                <a:latin typeface="Arial" charset="0"/>
              </a:rPr>
              <a:t> ©2017 </a:t>
            </a:r>
          </a:p>
        </p:txBody>
      </p:sp>
    </p:spTree>
    <p:extLst>
      <p:ext uri="{BB962C8B-B14F-4D97-AF65-F5344CB8AC3E}">
        <p14:creationId xmlns:p14="http://schemas.microsoft.com/office/powerpoint/2010/main" val="282788346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User Experience /Human</a:t>
            </a:r>
            <a:br>
              <a:rPr lang="en-US" dirty="0"/>
            </a:br>
            <a:r>
              <a:rPr lang="en-US" dirty="0"/>
              <a:t>Computer Interface Security</a:t>
            </a:r>
          </a:p>
        </p:txBody>
      </p:sp>
      <p:sp>
        <p:nvSpPr>
          <p:cNvPr id="3" name="Subtitle 2"/>
          <p:cNvSpPr>
            <a:spLocks noGrp="1"/>
          </p:cNvSpPr>
          <p:nvPr>
            <p:ph type="body" sz="quarter" idx="13"/>
          </p:nvPr>
        </p:nvSpPr>
        <p:spPr/>
        <p:txBody>
          <a:bodyPr>
            <a:noAutofit/>
          </a:bodyPr>
          <a:lstStyle/>
          <a:p>
            <a:pPr algn="l"/>
            <a:r>
              <a:rPr lang="en-US" sz="2000" b="1" dirty="0">
                <a:solidFill>
                  <a:schemeClr val="accent5">
                    <a:lumMod val="75000"/>
                  </a:schemeClr>
                </a:solidFill>
              </a:rPr>
              <a:t>1. Authentication Interfaces &amp; Passwords</a:t>
            </a:r>
          </a:p>
        </p:txBody>
      </p:sp>
    </p:spTree>
    <p:extLst>
      <p:ext uri="{BB962C8B-B14F-4D97-AF65-F5344CB8AC3E}">
        <p14:creationId xmlns:p14="http://schemas.microsoft.com/office/powerpoint/2010/main" val="2704345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0" indent="0">
              <a:buNone/>
            </a:pPr>
            <a:r>
              <a:rPr lang="en-US" dirty="0"/>
              <a:t>Upon completion of this unit, students will be able </a:t>
            </a:r>
            <a:r>
              <a:rPr lang="en-US"/>
              <a:t>to:</a:t>
            </a:r>
            <a:endParaRPr lang="en-US" dirty="0"/>
          </a:p>
          <a:p>
            <a:pPr lvl="1"/>
            <a:r>
              <a:rPr lang="en-US" dirty="0"/>
              <a:t>Students will understand user interface issues that will affect the implementation of and perception of security mechanisms and the behavioral impacts of various security "policies.“</a:t>
            </a:r>
          </a:p>
          <a:p>
            <a:pPr lvl="1"/>
            <a:r>
              <a:rPr lang="en-US" dirty="0"/>
              <a:t>Students will understand the tension between user security and convenience which results in user behavior that undermines system security. Students will learn how to develop approaches which have the right balance.</a:t>
            </a:r>
          </a:p>
        </p:txBody>
      </p:sp>
    </p:spTree>
    <p:extLst>
      <p:ext uri="{BB962C8B-B14F-4D97-AF65-F5344CB8AC3E}">
        <p14:creationId xmlns:p14="http://schemas.microsoft.com/office/powerpoint/2010/main" val="287608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99715-D6A7-43CD-B542-D80004B9FDDB}"/>
              </a:ext>
            </a:extLst>
          </p:cNvPr>
          <p:cNvSpPr>
            <a:spLocks noGrp="1"/>
          </p:cNvSpPr>
          <p:nvPr>
            <p:ph type="title"/>
          </p:nvPr>
        </p:nvSpPr>
        <p:spPr/>
        <p:txBody>
          <a:bodyPr/>
          <a:lstStyle/>
          <a:p>
            <a:r>
              <a:rPr lang="en-US" sz="3200" dirty="0"/>
              <a:t>How Authentication Interfaces Affect User Experience</a:t>
            </a:r>
            <a:endParaRPr lang="en-US" dirty="0"/>
          </a:p>
        </p:txBody>
      </p:sp>
      <p:sp>
        <p:nvSpPr>
          <p:cNvPr id="3" name="Content Placeholder 2">
            <a:extLst>
              <a:ext uri="{FF2B5EF4-FFF2-40B4-BE49-F238E27FC236}">
                <a16:creationId xmlns:a16="http://schemas.microsoft.com/office/drawing/2014/main" id="{C80F4365-397F-4211-9929-929E2202117A}"/>
              </a:ext>
            </a:extLst>
          </p:cNvPr>
          <p:cNvSpPr>
            <a:spLocks noGrp="1"/>
          </p:cNvSpPr>
          <p:nvPr>
            <p:ph idx="1"/>
          </p:nvPr>
        </p:nvSpPr>
        <p:spPr/>
        <p:txBody>
          <a:bodyPr/>
          <a:lstStyle/>
          <a:p>
            <a:r>
              <a:rPr lang="en-US" dirty="0"/>
              <a:t>What is authentication?</a:t>
            </a:r>
          </a:p>
          <a:p>
            <a:pPr lvl="1"/>
            <a:r>
              <a:rPr lang="en-US" dirty="0"/>
              <a:t>The process or action of verifying the identity of a user or process.</a:t>
            </a:r>
          </a:p>
          <a:p>
            <a:r>
              <a:rPr lang="en-US" dirty="0"/>
              <a:t>Used to seamlessly direct the authenticated client to their destination</a:t>
            </a:r>
          </a:p>
          <a:p>
            <a:pPr lvl="1"/>
            <a:r>
              <a:rPr lang="en-US" dirty="0"/>
              <a:t>Examples of authentication:</a:t>
            </a:r>
          </a:p>
          <a:p>
            <a:pPr lvl="2"/>
            <a:r>
              <a:rPr lang="en-US" dirty="0"/>
              <a:t>IP address</a:t>
            </a:r>
          </a:p>
          <a:p>
            <a:pPr lvl="2"/>
            <a:r>
              <a:rPr lang="en-US" dirty="0"/>
              <a:t>URL</a:t>
            </a:r>
          </a:p>
          <a:p>
            <a:pPr lvl="2"/>
            <a:r>
              <a:rPr lang="en-US" dirty="0"/>
              <a:t>User ID and password</a:t>
            </a:r>
          </a:p>
          <a:p>
            <a:pPr lvl="2"/>
            <a:r>
              <a:rPr lang="en-US" dirty="0"/>
              <a:t>Cookies </a:t>
            </a:r>
          </a:p>
          <a:p>
            <a:pPr lvl="2"/>
            <a:r>
              <a:rPr lang="en-US" dirty="0"/>
              <a:t>Guest access</a:t>
            </a:r>
          </a:p>
        </p:txBody>
      </p:sp>
    </p:spTree>
    <p:extLst>
      <p:ext uri="{BB962C8B-B14F-4D97-AF65-F5344CB8AC3E}">
        <p14:creationId xmlns:p14="http://schemas.microsoft.com/office/powerpoint/2010/main" val="734975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58529-79BC-4E5A-9BAE-376A90A4EF73}"/>
              </a:ext>
            </a:extLst>
          </p:cNvPr>
          <p:cNvSpPr>
            <a:spLocks noGrp="1"/>
          </p:cNvSpPr>
          <p:nvPr>
            <p:ph type="title"/>
          </p:nvPr>
        </p:nvSpPr>
        <p:spPr/>
        <p:txBody>
          <a:bodyPr/>
          <a:lstStyle/>
          <a:p>
            <a:r>
              <a:rPr lang="en-US" dirty="0"/>
              <a:t>IP Address Authentication</a:t>
            </a:r>
          </a:p>
        </p:txBody>
      </p:sp>
      <p:sp>
        <p:nvSpPr>
          <p:cNvPr id="3" name="Content Placeholder 2">
            <a:extLst>
              <a:ext uri="{FF2B5EF4-FFF2-40B4-BE49-F238E27FC236}">
                <a16:creationId xmlns:a16="http://schemas.microsoft.com/office/drawing/2014/main" id="{6A683AF6-592B-4870-81FF-B19D821C668C}"/>
              </a:ext>
            </a:extLst>
          </p:cNvPr>
          <p:cNvSpPr>
            <a:spLocks noGrp="1"/>
          </p:cNvSpPr>
          <p:nvPr>
            <p:ph idx="1"/>
          </p:nvPr>
        </p:nvSpPr>
        <p:spPr/>
        <p:txBody>
          <a:bodyPr/>
          <a:lstStyle/>
          <a:p>
            <a:r>
              <a:rPr lang="en-US" dirty="0"/>
              <a:t>Eliminates the need for a username and password</a:t>
            </a:r>
          </a:p>
          <a:p>
            <a:r>
              <a:rPr lang="en-US" dirty="0"/>
              <a:t>Website host verifies IP address</a:t>
            </a:r>
          </a:p>
          <a:p>
            <a:r>
              <a:rPr lang="en-US" dirty="0"/>
              <a:t>What are possible problems with this</a:t>
            </a:r>
          </a:p>
        </p:txBody>
      </p:sp>
    </p:spTree>
    <p:extLst>
      <p:ext uri="{BB962C8B-B14F-4D97-AF65-F5344CB8AC3E}">
        <p14:creationId xmlns:p14="http://schemas.microsoft.com/office/powerpoint/2010/main" val="3124309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E7ADC-3A4F-4C96-9A60-BA7B381E3646}"/>
              </a:ext>
            </a:extLst>
          </p:cNvPr>
          <p:cNvSpPr>
            <a:spLocks noGrp="1"/>
          </p:cNvSpPr>
          <p:nvPr>
            <p:ph type="title"/>
          </p:nvPr>
        </p:nvSpPr>
        <p:spPr/>
        <p:txBody>
          <a:bodyPr/>
          <a:lstStyle/>
          <a:p>
            <a:r>
              <a:rPr lang="en-US" dirty="0"/>
              <a:t>URL Authentication</a:t>
            </a:r>
          </a:p>
        </p:txBody>
      </p:sp>
      <p:sp>
        <p:nvSpPr>
          <p:cNvPr id="3" name="Content Placeholder 2">
            <a:extLst>
              <a:ext uri="{FF2B5EF4-FFF2-40B4-BE49-F238E27FC236}">
                <a16:creationId xmlns:a16="http://schemas.microsoft.com/office/drawing/2014/main" id="{E725FA8D-0E34-40EE-9095-0EAF10E74B4C}"/>
              </a:ext>
            </a:extLst>
          </p:cNvPr>
          <p:cNvSpPr>
            <a:spLocks noGrp="1"/>
          </p:cNvSpPr>
          <p:nvPr>
            <p:ph idx="1"/>
          </p:nvPr>
        </p:nvSpPr>
        <p:spPr/>
        <p:txBody>
          <a:bodyPr/>
          <a:lstStyle/>
          <a:p>
            <a:r>
              <a:rPr lang="en-US" dirty="0"/>
              <a:t>Gives user URL  &amp; stores cookie to bypass previous login pages</a:t>
            </a:r>
          </a:p>
          <a:p>
            <a:r>
              <a:rPr lang="en-US" dirty="0"/>
              <a:t>OR stores username and password in URL </a:t>
            </a:r>
          </a:p>
          <a:p>
            <a:r>
              <a:rPr lang="en-US" dirty="0"/>
              <a:t>User can redirect to a specific webpage without having to login every time</a:t>
            </a:r>
          </a:p>
          <a:p>
            <a:r>
              <a:rPr lang="en-US" dirty="0"/>
              <a:t>https://username:password@www.example.com/</a:t>
            </a:r>
          </a:p>
        </p:txBody>
      </p:sp>
    </p:spTree>
    <p:extLst>
      <p:ext uri="{BB962C8B-B14F-4D97-AF65-F5344CB8AC3E}">
        <p14:creationId xmlns:p14="http://schemas.microsoft.com/office/powerpoint/2010/main" val="2029460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7B2C0-A3B1-408D-95F2-D4BA0ADA5372}"/>
              </a:ext>
            </a:extLst>
          </p:cNvPr>
          <p:cNvSpPr>
            <a:spLocks noGrp="1"/>
          </p:cNvSpPr>
          <p:nvPr>
            <p:ph type="title"/>
          </p:nvPr>
        </p:nvSpPr>
        <p:spPr/>
        <p:txBody>
          <a:bodyPr/>
          <a:lstStyle/>
          <a:p>
            <a:r>
              <a:rPr lang="en-US" dirty="0"/>
              <a:t>User ID and Password Authentication</a:t>
            </a:r>
          </a:p>
        </p:txBody>
      </p:sp>
      <p:sp>
        <p:nvSpPr>
          <p:cNvPr id="3" name="Content Placeholder 2">
            <a:extLst>
              <a:ext uri="{FF2B5EF4-FFF2-40B4-BE49-F238E27FC236}">
                <a16:creationId xmlns:a16="http://schemas.microsoft.com/office/drawing/2014/main" id="{B29E4CD2-F12B-4B0F-B922-A3229981D737}"/>
              </a:ext>
            </a:extLst>
          </p:cNvPr>
          <p:cNvSpPr>
            <a:spLocks noGrp="1"/>
          </p:cNvSpPr>
          <p:nvPr>
            <p:ph idx="1"/>
          </p:nvPr>
        </p:nvSpPr>
        <p:spPr/>
        <p:txBody>
          <a:bodyPr/>
          <a:lstStyle/>
          <a:p>
            <a:r>
              <a:rPr lang="en-US" dirty="0"/>
              <a:t>What is typically brought to mind when thinking about authentication</a:t>
            </a:r>
          </a:p>
          <a:p>
            <a:r>
              <a:rPr lang="en-US" dirty="0"/>
              <a:t>Usually involves one username and one password per client</a:t>
            </a:r>
          </a:p>
          <a:p>
            <a:pPr lvl="1"/>
            <a:r>
              <a:rPr lang="en-US" dirty="0"/>
              <a:t>If in a workplace, username is usually made using a standard pattern and the password is changed by the employee</a:t>
            </a:r>
          </a:p>
          <a:p>
            <a:pPr lvl="1"/>
            <a:r>
              <a:rPr lang="en-US" dirty="0"/>
              <a:t>If used commercially, both username and password are unique to the client</a:t>
            </a:r>
          </a:p>
        </p:txBody>
      </p:sp>
    </p:spTree>
    <p:extLst>
      <p:ext uri="{BB962C8B-B14F-4D97-AF65-F5344CB8AC3E}">
        <p14:creationId xmlns:p14="http://schemas.microsoft.com/office/powerpoint/2010/main" val="492293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566F6-B10C-46C6-9CA5-21E4E34E0A59}"/>
              </a:ext>
            </a:extLst>
          </p:cNvPr>
          <p:cNvSpPr>
            <a:spLocks noGrp="1"/>
          </p:cNvSpPr>
          <p:nvPr>
            <p:ph type="title"/>
          </p:nvPr>
        </p:nvSpPr>
        <p:spPr/>
        <p:txBody>
          <a:bodyPr/>
          <a:lstStyle/>
          <a:p>
            <a:r>
              <a:rPr lang="en-US" dirty="0"/>
              <a:t>Cookies</a:t>
            </a:r>
          </a:p>
        </p:txBody>
      </p:sp>
      <p:sp>
        <p:nvSpPr>
          <p:cNvPr id="3" name="Content Placeholder 2">
            <a:extLst>
              <a:ext uri="{FF2B5EF4-FFF2-40B4-BE49-F238E27FC236}">
                <a16:creationId xmlns:a16="http://schemas.microsoft.com/office/drawing/2014/main" id="{FB4EE351-ADEE-425D-8893-C860A45F4546}"/>
              </a:ext>
            </a:extLst>
          </p:cNvPr>
          <p:cNvSpPr>
            <a:spLocks noGrp="1"/>
          </p:cNvSpPr>
          <p:nvPr>
            <p:ph idx="1"/>
          </p:nvPr>
        </p:nvSpPr>
        <p:spPr/>
        <p:txBody>
          <a:bodyPr/>
          <a:lstStyle/>
          <a:p>
            <a:r>
              <a:rPr lang="en-US" dirty="0"/>
              <a:t>Stores a piece of memory on the computer to authenticate the user</a:t>
            </a:r>
          </a:p>
          <a:p>
            <a:r>
              <a:rPr lang="en-US" dirty="0"/>
              <a:t>Used when “remember my username” and “remember my password” boxes are checked on websites</a:t>
            </a:r>
          </a:p>
        </p:txBody>
      </p:sp>
    </p:spTree>
    <p:extLst>
      <p:ext uri="{BB962C8B-B14F-4D97-AF65-F5344CB8AC3E}">
        <p14:creationId xmlns:p14="http://schemas.microsoft.com/office/powerpoint/2010/main" val="1344366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81758-189E-4CB0-9BD1-6827418D3284}"/>
              </a:ext>
            </a:extLst>
          </p:cNvPr>
          <p:cNvSpPr>
            <a:spLocks noGrp="1"/>
          </p:cNvSpPr>
          <p:nvPr>
            <p:ph type="title"/>
          </p:nvPr>
        </p:nvSpPr>
        <p:spPr/>
        <p:txBody>
          <a:bodyPr/>
          <a:lstStyle/>
          <a:p>
            <a:r>
              <a:rPr lang="en-US" dirty="0"/>
              <a:t>Guest Access</a:t>
            </a:r>
          </a:p>
        </p:txBody>
      </p:sp>
      <p:sp>
        <p:nvSpPr>
          <p:cNvPr id="3" name="Content Placeholder 2">
            <a:extLst>
              <a:ext uri="{FF2B5EF4-FFF2-40B4-BE49-F238E27FC236}">
                <a16:creationId xmlns:a16="http://schemas.microsoft.com/office/drawing/2014/main" id="{C4B60353-DAF0-4FB4-9D64-64DED8D499AF}"/>
              </a:ext>
            </a:extLst>
          </p:cNvPr>
          <p:cNvSpPr>
            <a:spLocks noGrp="1"/>
          </p:cNvSpPr>
          <p:nvPr>
            <p:ph idx="1"/>
          </p:nvPr>
        </p:nvSpPr>
        <p:spPr/>
        <p:txBody>
          <a:bodyPr/>
          <a:lstStyle/>
          <a:p>
            <a:r>
              <a:rPr lang="en-US" dirty="0"/>
              <a:t>General access to a website</a:t>
            </a:r>
          </a:p>
          <a:p>
            <a:r>
              <a:rPr lang="en-US" dirty="0"/>
              <a:t>No need to log in</a:t>
            </a:r>
          </a:p>
          <a:p>
            <a:r>
              <a:rPr lang="en-US" dirty="0"/>
              <a:t>Example: Browsing articles on Wikipedia does not require you to log in and anyone can view it </a:t>
            </a:r>
          </a:p>
        </p:txBody>
      </p:sp>
    </p:spTree>
    <p:extLst>
      <p:ext uri="{BB962C8B-B14F-4D97-AF65-F5344CB8AC3E}">
        <p14:creationId xmlns:p14="http://schemas.microsoft.com/office/powerpoint/2010/main" val="2709786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61004-9245-49DA-8887-07F338F521DF}"/>
              </a:ext>
            </a:extLst>
          </p:cNvPr>
          <p:cNvSpPr>
            <a:spLocks noGrp="1"/>
          </p:cNvSpPr>
          <p:nvPr>
            <p:ph type="title"/>
          </p:nvPr>
        </p:nvSpPr>
        <p:spPr/>
        <p:txBody>
          <a:bodyPr/>
          <a:lstStyle/>
          <a:p>
            <a:r>
              <a:rPr lang="en-US" dirty="0"/>
              <a:t>How Passwords Affect User Experience</a:t>
            </a:r>
          </a:p>
        </p:txBody>
      </p:sp>
      <p:sp>
        <p:nvSpPr>
          <p:cNvPr id="3" name="Content Placeholder 2">
            <a:extLst>
              <a:ext uri="{FF2B5EF4-FFF2-40B4-BE49-F238E27FC236}">
                <a16:creationId xmlns:a16="http://schemas.microsoft.com/office/drawing/2014/main" id="{E511DD8B-1489-4575-804D-5DD81AE4DD8B}"/>
              </a:ext>
            </a:extLst>
          </p:cNvPr>
          <p:cNvSpPr>
            <a:spLocks noGrp="1"/>
          </p:cNvSpPr>
          <p:nvPr>
            <p:ph idx="1"/>
          </p:nvPr>
        </p:nvSpPr>
        <p:spPr/>
        <p:txBody>
          <a:bodyPr/>
          <a:lstStyle/>
          <a:p>
            <a:r>
              <a:rPr lang="en-US" dirty="0"/>
              <a:t>Suggested guidelines</a:t>
            </a:r>
          </a:p>
          <a:p>
            <a:pPr lvl="1"/>
            <a:r>
              <a:rPr lang="en-US" dirty="0"/>
              <a:t>At least 8 characters</a:t>
            </a:r>
          </a:p>
          <a:p>
            <a:pPr lvl="1"/>
            <a:r>
              <a:rPr lang="en-US" dirty="0"/>
              <a:t>Must contain uppercase, lowercase, number, and special character</a:t>
            </a:r>
          </a:p>
          <a:p>
            <a:pPr lvl="1"/>
            <a:r>
              <a:rPr lang="en-US" dirty="0"/>
              <a:t>Typically has a maximum number of attempts before locking account</a:t>
            </a:r>
          </a:p>
          <a:p>
            <a:pPr lvl="1"/>
            <a:r>
              <a:rPr lang="en-US" dirty="0"/>
              <a:t>Resetting password has multiple steps and precautions</a:t>
            </a:r>
          </a:p>
          <a:p>
            <a:r>
              <a:rPr lang="en-US" dirty="0"/>
              <a:t>Can have two-factor authentication (recommended)</a:t>
            </a:r>
          </a:p>
          <a:p>
            <a:pPr lvl="1"/>
            <a:r>
              <a:rPr lang="en-US" dirty="0"/>
              <a:t>Why is it recommended?</a:t>
            </a:r>
          </a:p>
          <a:p>
            <a:r>
              <a:rPr lang="en-US" dirty="0"/>
              <a:t>Should be unique for each website</a:t>
            </a:r>
          </a:p>
          <a:p>
            <a:pPr lvl="1"/>
            <a:r>
              <a:rPr lang="en-US" dirty="0"/>
              <a:t>Why?</a:t>
            </a:r>
          </a:p>
        </p:txBody>
      </p:sp>
    </p:spTree>
    <p:extLst>
      <p:ext uri="{BB962C8B-B14F-4D97-AF65-F5344CB8AC3E}">
        <p14:creationId xmlns:p14="http://schemas.microsoft.com/office/powerpoint/2010/main" val="471150750"/>
      </p:ext>
    </p:extLst>
  </p:cSld>
  <p:clrMapOvr>
    <a:masterClrMapping/>
  </p:clrMapOvr>
</p:sld>
</file>

<file path=ppt/theme/theme1.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_C5Modules_CC_License_standard" id="{F0FA9D47-06A1-4F86-A3DE-945BA88B3B0E}" vid="{A7340899-09C2-4C21-8394-A4D30A56A3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C5 Modules</Template>
  <TotalTime>2122</TotalTime>
  <Words>379</Words>
  <Application>Microsoft Office PowerPoint</Application>
  <PresentationFormat>On-screen Show (4:3)</PresentationFormat>
  <Paragraphs>49</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PP_C5Modules_CC_License_standard</vt:lpstr>
      <vt:lpstr>User Experience /Human Computer Interface Security</vt:lpstr>
      <vt:lpstr>Learning Outcomes</vt:lpstr>
      <vt:lpstr>How Authentication Interfaces Affect User Experience</vt:lpstr>
      <vt:lpstr>IP Address Authentication</vt:lpstr>
      <vt:lpstr>URL Authentication</vt:lpstr>
      <vt:lpstr>User ID and Password Authentication</vt:lpstr>
      <vt:lpstr>Cookies</vt:lpstr>
      <vt:lpstr>Guest Access</vt:lpstr>
      <vt:lpstr>How Passwords Affect User Experience</vt:lpstr>
    </vt:vector>
  </TitlesOfParts>
  <Company>University of California at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Bishop</dc:creator>
  <cp:lastModifiedBy>Amanda Ruiz</cp:lastModifiedBy>
  <cp:revision>187</cp:revision>
  <cp:lastPrinted>2016-07-18T16:40:10Z</cp:lastPrinted>
  <dcterms:created xsi:type="dcterms:W3CDTF">2016-07-03T20:12:42Z</dcterms:created>
  <dcterms:modified xsi:type="dcterms:W3CDTF">2017-08-07T20:04:02Z</dcterms:modified>
</cp:coreProperties>
</file>