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  <p:sldMasterId id="2147483792" r:id="rId2"/>
  </p:sldMasterIdLst>
  <p:notesMasterIdLst>
    <p:notesMasterId r:id="rId8"/>
  </p:notesMasterIdLst>
  <p:sldIdLst>
    <p:sldId id="261" r:id="rId3"/>
    <p:sldId id="257" r:id="rId4"/>
    <p:sldId id="259" r:id="rId5"/>
    <p:sldId id="258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A3C9A-4E09-4213-817A-4561CBB87FD4}" type="datetimeFigureOut">
              <a:rPr lang="en-US" smtClean="0"/>
              <a:t>7/27/2017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096B9-A381-4B58-B078-8B281B966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4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7B6843-3AD9-D947-BFC2-4A81687A714D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5613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694AE-1301-4495-B923-12193F25A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277434-B865-4B6C-ACA3-3773DAB6C2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89998-3340-4570-816D-73CADC485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D8E5B-0D98-4FE1-9B26-D1041E3A89F9}" type="datetimeFigureOut">
              <a:rPr lang="en-US" smtClean="0"/>
              <a:t>7/27/2017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A712D-ADF2-4634-BA55-EA0E9988F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A15DF-8FA1-4901-8F78-3FA65DCE3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698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6A633-D823-46F9-8E19-44483175D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2087BE-5F7A-4BF9-B113-832C1E12DC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BF69A-B709-4EBB-8A6E-B2F164597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59CD-DA3A-463F-AFEF-A68838A6859B}" type="datetimeFigureOut">
              <a:rPr lang="en-US" smtClean="0"/>
              <a:t>7/27/2017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CD98B-663A-476D-B46E-8FA545475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AC2A84-F54F-4938-A30A-A032C5FD6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08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075AF1-8D77-4D4E-8257-08F80B3A90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3FDC0D-B000-4940-B648-E96DA76BA5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F6B24-4756-4A14-915E-9ABD76CDB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2A925-E007-46C2-84AB-35EE10DCAD39}" type="datetimeFigureOut">
              <a:rPr lang="en-US" smtClean="0"/>
              <a:t>7/27/2017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73562-5C40-4240-823A-661D3B67C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4E7DF-DAED-4C39-863E-8AD475675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474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999403" y="3401982"/>
            <a:ext cx="7162800" cy="2059641"/>
            <a:chOff x="914400" y="3657600"/>
            <a:chExt cx="7162800" cy="2059641"/>
          </a:xfrm>
        </p:grpSpPr>
        <p:sp>
          <p:nvSpPr>
            <p:cNvPr id="11" name="Rectangle 10"/>
            <p:cNvSpPr/>
            <p:nvPr/>
          </p:nvSpPr>
          <p:spPr>
            <a:xfrm>
              <a:off x="914400" y="3657600"/>
              <a:ext cx="7162800" cy="12954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14400" y="5069541"/>
              <a:ext cx="7162800" cy="647700"/>
            </a:xfrm>
            <a:prstGeom prst="rect">
              <a:avLst/>
            </a:prstGeom>
            <a:noFill/>
            <a:ln w="12700">
              <a:solidFill>
                <a:srgbClr val="2955A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14400" y="3657600"/>
              <a:ext cx="228600" cy="12954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14400" y="5069541"/>
              <a:ext cx="228600" cy="647700"/>
            </a:xfrm>
            <a:prstGeom prst="rect">
              <a:avLst/>
            </a:prstGeom>
            <a:solidFill>
              <a:srgbClr val="2955A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3506368" y="3616586"/>
            <a:ext cx="6148873" cy="803564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lang="en-US" sz="3000" b="1" kern="1200" baseline="0" dirty="0" smtClean="0">
                <a:solidFill>
                  <a:srgbClr val="2955A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Module Name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3506367" y="4998325"/>
            <a:ext cx="5627239" cy="27889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  <a:lvl3pPr marL="685800" indent="0">
              <a:buNone/>
              <a:defRPr/>
            </a:lvl3pPr>
            <a:lvl5pPr marL="1371600" indent="0" algn="l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5081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132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815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312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40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2731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68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6FE3C-7E70-4420-AA12-392E0D4E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6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92330-7B3C-4053-9FA2-EC5C56FCA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8DB3F-C0AF-486E-8CCB-4583D59C8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6DF13-6892-46A1-AA82-BBBD3881B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C2DCB-466C-4061-8D51-D3254DD77FA1}" type="datetimeFigureOut">
              <a:rPr lang="en-US" smtClean="0"/>
              <a:t>7/27/2017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955B7-526D-4D17-B39C-0E1A3032D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7D742-12CA-4804-BE76-7DD1CB1C9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990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0117" y="187780"/>
            <a:ext cx="7400908" cy="667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3912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EF897-2378-4F1F-A3C1-5BFE469EC8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BF341-7591-4146-90EB-975A1FF57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7C751-B0D5-40B8-ACA7-A05F5459B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357F-39F6-401C-9FF8-3072724998F3}" type="datetimeFigureOut">
              <a:rPr lang="en-US" smtClean="0"/>
              <a:t>7/27/2017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9DAA36-16E5-412D-A112-A6561FF6F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8EEF5-281F-47FD-A823-E09A401DE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614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6C6A2-5651-4D45-984C-92D950F53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09F8D-C7AD-4B9E-859E-625DFB852C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32D282-D9C7-4A89-AE2A-B4F2637608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DCCABA-8555-4BC2-BA0E-9B8990D40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DB09B-D413-414E-B13F-B1984CD8FF65}" type="datetimeFigureOut">
              <a:rPr lang="en-US" smtClean="0"/>
              <a:t>7/27/2017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87A9C9-0111-479A-9120-C8B92FBD0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A6AB0C-3A75-4C90-9BAF-122AD82B9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58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DB660-A8D6-4488-9CC8-483371788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D073D1-65E0-490C-BC45-042C8E4D51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A55BF-2986-4496-8604-FC8D8E19EE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25E557-8AD6-4240-B32E-6C98AD9828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59202B-EEC9-419E-9386-A54CDA2716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13D80D-1D7D-439E-ADE2-98F0A6E5D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8F992-55E7-4B2D-A6F1-8C9243CBFE1B}" type="datetimeFigureOut">
              <a:rPr lang="en-US" smtClean="0"/>
              <a:t>7/27/2017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25BE8E-F159-4252-AC2C-7773B7FEF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447B42-F2F3-4A79-A176-84DBA8AF8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93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49C04-C42D-4CAB-8D0F-17B9D84BE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6B7DB6-B72D-48B2-9171-8FBC0D1BC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8110-BAA6-4256-A2E5-BB66A47D2616}" type="datetimeFigureOut">
              <a:rPr lang="en-US" smtClean="0"/>
              <a:t>7/27/2017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CED745-1C1E-4980-A102-0F85A6684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4CB5E-AD1B-42BE-9FE7-D3434E964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4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5B2098-3DB6-4346-98D3-2E9EB73EC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3892-3343-4E4E-B81B-70A099359AD2}" type="datetimeFigureOut">
              <a:rPr lang="en-US" smtClean="0"/>
              <a:t>7/27/2017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85212F-CC63-4333-81BF-30A4EC780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0E07E4-6F7E-4F5F-918F-C9B4CD713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53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81C33-9DFD-4120-A0F3-E8595CA8A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EB5D4C-DF6E-42C5-A442-6CBAFDCAF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7FCA0F-42F8-427B-9D04-29F47F8909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518515-FEC9-42BA-BD15-DD0C20608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2F85-D33A-46AF-9088-5A7400C1018E}" type="datetimeFigureOut">
              <a:rPr lang="en-US" smtClean="0"/>
              <a:t>7/27/2017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4EEB2D-1504-490B-B3AC-9CBCBDA34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EFF91C-6B0F-43BF-9ADC-1DE1334E4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16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10007-1F4D-44E5-A979-20324B9FD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EB32B7-BDDC-44B0-A2C3-74D05F5EB5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2E619E-FA85-4100-A789-F7458A81C2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7FB7F1-3E08-41D6-BAF9-444FB9B02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3A624-F501-46A9-B8CA-4949E24E27C8}" type="datetimeFigureOut">
              <a:rPr lang="en-US" smtClean="0"/>
              <a:t>7/27/2017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B30392-A4F4-48DD-999F-62C86C98B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E305FD-8AB2-4208-946C-51D840607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040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hyperlink" Target="https://creativecommons.org/licenses/by/4.0/" TargetMode="Externa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598695-D761-4521-ADDA-21AFAF0B5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08AE19-319E-4CB1-9421-C8C80B42E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5EF1C-BE6C-41B4-A653-70A35E6B85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4D3C1-679D-44D8-8A9C-D402CE4EF569}" type="datetimeFigureOut">
              <a:rPr lang="en-US" smtClean="0"/>
              <a:t>7/27/2017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FD6FBF-95BD-4DBC-92B6-5CAEAAA7C5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DE9069-F10F-41CB-A875-AC53E7A63A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245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 title="Page Number"/>
          <p:cNvSpPr>
            <a:spLocks noGrp="1"/>
          </p:cNvSpPr>
          <p:nvPr>
            <p:ph type="sldNum" sz="quarter" idx="4"/>
          </p:nvPr>
        </p:nvSpPr>
        <p:spPr>
          <a:xfrm>
            <a:off x="10692882" y="6329899"/>
            <a:ext cx="6609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6FE3C-7E70-4420-AA12-392E0D4EE99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838201" y="457200"/>
            <a:ext cx="7581327" cy="1101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482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Click to edit M</a:t>
            </a:r>
          </a:p>
          <a:p>
            <a:pPr lvl="0"/>
            <a:r>
              <a:rPr lang="en-US" dirty="0"/>
              <a:t>aster text styles</a:t>
            </a:r>
          </a:p>
          <a:p>
            <a:pPr lvl="1"/>
            <a:r>
              <a:rPr lang="en-US" dirty="0"/>
              <a:t>Second </a:t>
            </a:r>
            <a:r>
              <a:rPr lang="en-US" dirty="0" err="1"/>
              <a:t>levelThird</a:t>
            </a:r>
            <a:r>
              <a:rPr lang="en-US" dirty="0"/>
              <a:t>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" y="9010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 2" descr="reative Commons License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3" y="6401628"/>
            <a:ext cx="1117600" cy="29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1302353" y="6415092"/>
            <a:ext cx="57006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This document is licensed with a 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hlinkClick r:id="rId12"/>
              </a:rPr>
              <a:t>Creative Commons Attribution 4.0 International License</a:t>
            </a:r>
            <a:r>
              <a:rPr kumimoji="0" lang="x-none" altLang="x-none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©2017 </a:t>
            </a:r>
          </a:p>
        </p:txBody>
      </p:sp>
    </p:spTree>
    <p:extLst>
      <p:ext uri="{BB962C8B-B14F-4D97-AF65-F5344CB8AC3E}">
        <p14:creationId xmlns:p14="http://schemas.microsoft.com/office/powerpoint/2010/main" val="401611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marR="0" indent="-171450" algn="l" defTabSz="685800" rtl="0" eaLnBrk="1" fontAlgn="auto" latinLnBrk="0" hangingPunct="1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sz="3300" dirty="0"/>
            </a:br>
            <a:br>
              <a:rPr lang="en-US" sz="3300" dirty="0"/>
            </a:br>
            <a:r>
              <a:rPr lang="en-US" dirty="0"/>
              <a:t>User Experience/Human Computer Interface Security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body" sz="quarter" idx="13"/>
          </p:nvPr>
        </p:nvSpPr>
        <p:spPr/>
        <p:txBody>
          <a:bodyPr>
            <a:noAutofit/>
          </a:bodyPr>
          <a:lstStyle/>
          <a:p>
            <a:pPr algn="l"/>
            <a:r>
              <a:rPr lang="en-US" sz="2000" b="1" dirty="0">
                <a:solidFill>
                  <a:schemeClr val="accent5">
                    <a:lumMod val="75000"/>
                  </a:schemeClr>
                </a:solidFill>
              </a:rPr>
              <a:t>2. System Policies</a:t>
            </a:r>
          </a:p>
        </p:txBody>
      </p:sp>
    </p:spTree>
    <p:extLst>
      <p:ext uri="{BB962C8B-B14F-4D97-AF65-F5344CB8AC3E}">
        <p14:creationId xmlns:p14="http://schemas.microsoft.com/office/powerpoint/2010/main" val="2704345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88755F6-86E4-42E8-9222-F85088E617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8" b="99367" l="848" r="97100">
                        <a14:foregroundMark x1="56091" y1="94616" x2="1874" y2="95249"/>
                        <a14:foregroundMark x1="11736" y1="94695" x2="16600" y2="97546"/>
                        <a14:foregroundMark x1="12762" y1="94299" x2="25614" y2="99367"/>
                        <a14:foregroundMark x1="17849" y1="94062" x2="26417" y2="97466"/>
                        <a14:foregroundMark x1="14458" y1="94695" x2="17938" y2="95329"/>
                        <a14:foregroundMark x1="27086" y1="96912" x2="35029" y2="96279"/>
                        <a14:foregroundMark x1="29496" y1="95170" x2="26060" y2="95566"/>
                        <a14:foregroundMark x1="28871" y1="94695" x2="25971" y2="95012"/>
                        <a14:foregroundMark x1="26194" y1="94933" x2="19277" y2="94458"/>
                        <a14:foregroundMark x1="26595" y1="94378" x2="23561" y2="94378"/>
                        <a14:foregroundMark x1="11156" y1="95408" x2="7452" y2="93032"/>
                        <a14:foregroundMark x1="7452" y1="93032" x2="2990" y2="93824"/>
                        <a14:foregroundMark x1="2990" y1="93824" x2="7541" y2="92795"/>
                        <a14:foregroundMark x1="7541" y1="92795" x2="11200" y2="93508"/>
                        <a14:foregroundMark x1="4552" y1="93112" x2="892" y2="92953"/>
                        <a14:foregroundMark x1="1696" y1="93270" x2="2544" y2="96912"/>
                        <a14:foregroundMark x1="25881" y1="99367" x2="53726" y2="97941"/>
                        <a14:foregroundMark x1="53726" y1="97941" x2="53726" y2="97941"/>
                        <a14:foregroundMark x1="55600" y1="95645" x2="31682" y2="98812"/>
                        <a14:foregroundMark x1="31682" y1="98812" x2="31682" y2="98812"/>
                        <a14:foregroundMark x1="15216" y1="9501" x2="13699" y2="84561"/>
                        <a14:foregroundMark x1="13699" y1="84561" x2="14190" y2="90420"/>
                        <a14:foregroundMark x1="7095" y1="10293" x2="6024" y2="74347"/>
                        <a14:foregroundMark x1="6024" y1="74347" x2="3124" y2="95012"/>
                        <a14:foregroundMark x1="80757" y1="3471" x2="90718" y2="1742"/>
                        <a14:foregroundMark x1="12718" y1="15281" x2="78875" y2="3797"/>
                        <a14:foregroundMark x1="26729" y1="93508" x2="49799" y2="90657"/>
                        <a14:foregroundMark x1="49799" y1="90657" x2="55199" y2="91132"/>
                        <a14:foregroundMark x1="55199" y1="91132" x2="62294" y2="90974"/>
                        <a14:foregroundMark x1="60821" y1="96041" x2="97100" y2="82264"/>
                        <a14:foregroundMark x1="97100" y1="82264" x2="97100" y2="82264"/>
                        <a14:foregroundMark x1="95359" y1="71180" x2="93931" y2="46556"/>
                        <a14:foregroundMark x1="93931" y1="46556" x2="84560" y2="158"/>
                        <a14:backgroundMark x1="70906" y1="80443" x2="61847" y2="72842"/>
                        <a14:backgroundMark x1="59929" y1="71813" x2="47702" y2="68567"/>
                        <a14:backgroundMark x1="47702" y1="68567" x2="47702" y2="68567"/>
                        <a14:backgroundMark x1="47702" y1="68567" x2="47702" y2="68567"/>
                        <a14:backgroundMark x1="47747" y1="69596" x2="47747" y2="69596"/>
                        <a14:backgroundMark x1="46006" y1="69200" x2="46006" y2="69200"/>
                        <a14:backgroundMark x1="45069" y1="68963" x2="40071" y2="68725"/>
                        <a14:backgroundMark x1="39268" y1="68725" x2="39000" y2="68725"/>
                        <a14:backgroundMark x1="35207" y1="68884" x2="34895" y2="68884"/>
                        <a14:backgroundMark x1="27265" y1="50119" x2="26640" y2="49169"/>
                        <a14:backgroundMark x1="91165" y1="53207" x2="80857" y2="4038"/>
                        <a14:backgroundMark x1="80857" y1="4038" x2="75190" y2="14252"/>
                        <a14:backgroundMark x1="75190" y1="14252" x2="56537" y2="36580"/>
                        <a14:backgroundMark x1="26729" y1="50831" x2="26640" y2="68488"/>
                        <a14:backgroundMark x1="26060" y1="67854" x2="25390" y2="495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22" y="0"/>
            <a:ext cx="1216847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Implicit and Explicit Policies in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Implicit</a:t>
            </a:r>
          </a:p>
          <a:p>
            <a:pPr lvl="1"/>
            <a:r>
              <a:rPr lang="en-US" sz="1800" dirty="0"/>
              <a:t>These policies are default when using the system</a:t>
            </a:r>
          </a:p>
          <a:p>
            <a:pPr lvl="1"/>
            <a:r>
              <a:rPr lang="en-US" sz="1800" dirty="0"/>
              <a:t>Examples</a:t>
            </a:r>
          </a:p>
          <a:p>
            <a:pPr lvl="2"/>
            <a:r>
              <a:rPr lang="en-US" sz="1600" dirty="0"/>
              <a:t>Only authenticated users can access the system</a:t>
            </a:r>
          </a:p>
          <a:p>
            <a:pPr lvl="2"/>
            <a:r>
              <a:rPr lang="en-US" sz="1600" dirty="0"/>
              <a:t>Every user has to have a 12 or more character password</a:t>
            </a:r>
          </a:p>
          <a:p>
            <a:pPr lvl="2"/>
            <a:r>
              <a:rPr lang="en-US" sz="1600" dirty="0"/>
              <a:t>Security from Windows Defender</a:t>
            </a:r>
          </a:p>
          <a:p>
            <a:pPr lvl="2"/>
            <a:r>
              <a:rPr lang="en-US" sz="1600" dirty="0"/>
              <a:t>Cortana</a:t>
            </a:r>
          </a:p>
        </p:txBody>
      </p:sp>
    </p:spTree>
    <p:extLst>
      <p:ext uri="{BB962C8B-B14F-4D97-AF65-F5344CB8AC3E}">
        <p14:creationId xmlns:p14="http://schemas.microsoft.com/office/powerpoint/2010/main" val="653911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88755F6-86E4-42E8-9222-F85088E617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8" b="99367" l="848" r="97100">
                        <a14:foregroundMark x1="56091" y1="94616" x2="1874" y2="95249"/>
                        <a14:foregroundMark x1="11736" y1="94695" x2="16600" y2="97546"/>
                        <a14:foregroundMark x1="12762" y1="94299" x2="25614" y2="99367"/>
                        <a14:foregroundMark x1="17849" y1="94062" x2="26417" y2="97466"/>
                        <a14:foregroundMark x1="14458" y1="94695" x2="17938" y2="95329"/>
                        <a14:foregroundMark x1="27086" y1="96912" x2="35029" y2="96279"/>
                        <a14:foregroundMark x1="29496" y1="95170" x2="26060" y2="95566"/>
                        <a14:foregroundMark x1="28871" y1="94695" x2="25971" y2="95012"/>
                        <a14:foregroundMark x1="26194" y1="94933" x2="19277" y2="94458"/>
                        <a14:foregroundMark x1="26595" y1="94378" x2="23561" y2="94378"/>
                        <a14:foregroundMark x1="11156" y1="95408" x2="7452" y2="93032"/>
                        <a14:foregroundMark x1="7452" y1="93032" x2="2990" y2="93824"/>
                        <a14:foregroundMark x1="2990" y1="93824" x2="7541" y2="92795"/>
                        <a14:foregroundMark x1="7541" y1="92795" x2="11200" y2="93508"/>
                        <a14:foregroundMark x1="4552" y1="93112" x2="892" y2="92953"/>
                        <a14:foregroundMark x1="1696" y1="93270" x2="2544" y2="96912"/>
                        <a14:foregroundMark x1="25881" y1="99367" x2="53726" y2="97941"/>
                        <a14:foregroundMark x1="53726" y1="97941" x2="53726" y2="97941"/>
                        <a14:foregroundMark x1="55600" y1="95645" x2="31682" y2="98812"/>
                        <a14:foregroundMark x1="31682" y1="98812" x2="31682" y2="98812"/>
                        <a14:foregroundMark x1="15216" y1="9501" x2="13699" y2="84561"/>
                        <a14:foregroundMark x1="13699" y1="84561" x2="14190" y2="90420"/>
                        <a14:foregroundMark x1="7095" y1="10293" x2="6024" y2="74347"/>
                        <a14:foregroundMark x1="6024" y1="74347" x2="3124" y2="95012"/>
                        <a14:foregroundMark x1="80757" y1="3471" x2="90718" y2="1742"/>
                        <a14:foregroundMark x1="12718" y1="15281" x2="78875" y2="3797"/>
                        <a14:foregroundMark x1="26729" y1="93508" x2="49799" y2="90657"/>
                        <a14:foregroundMark x1="49799" y1="90657" x2="55199" y2="91132"/>
                        <a14:foregroundMark x1="55199" y1="91132" x2="62294" y2="90974"/>
                        <a14:foregroundMark x1="60821" y1="96041" x2="97100" y2="82264"/>
                        <a14:foregroundMark x1="97100" y1="82264" x2="97100" y2="82264"/>
                        <a14:foregroundMark x1="95359" y1="71180" x2="93931" y2="46556"/>
                        <a14:foregroundMark x1="93931" y1="46556" x2="84560" y2="158"/>
                        <a14:backgroundMark x1="70906" y1="80443" x2="61847" y2="72842"/>
                        <a14:backgroundMark x1="59929" y1="71813" x2="47702" y2="68567"/>
                        <a14:backgroundMark x1="47702" y1="68567" x2="47702" y2="68567"/>
                        <a14:backgroundMark x1="47702" y1="68567" x2="47702" y2="68567"/>
                        <a14:backgroundMark x1="47747" y1="69596" x2="47747" y2="69596"/>
                        <a14:backgroundMark x1="46006" y1="69200" x2="46006" y2="69200"/>
                        <a14:backgroundMark x1="45069" y1="68963" x2="40071" y2="68725"/>
                        <a14:backgroundMark x1="39268" y1="68725" x2="39000" y2="68725"/>
                        <a14:backgroundMark x1="35207" y1="68884" x2="34895" y2="68884"/>
                        <a14:backgroundMark x1="27265" y1="50119" x2="26640" y2="49169"/>
                        <a14:backgroundMark x1="91165" y1="53207" x2="80857" y2="4038"/>
                        <a14:backgroundMark x1="80857" y1="4038" x2="75190" y2="14252"/>
                        <a14:backgroundMark x1="75190" y1="14252" x2="56537" y2="36580"/>
                        <a14:backgroundMark x1="26729" y1="50831" x2="26640" y2="68488"/>
                        <a14:backgroundMark x1="26060" y1="67854" x2="25390" y2="495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22" y="0"/>
            <a:ext cx="1216847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Implicit and Explicit Policies in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Explicit</a:t>
            </a:r>
          </a:p>
          <a:p>
            <a:pPr lvl="1"/>
            <a:r>
              <a:rPr lang="en-US" sz="1800" dirty="0"/>
              <a:t>These policies are specifically set by somebody</a:t>
            </a:r>
          </a:p>
          <a:p>
            <a:pPr lvl="1"/>
            <a:r>
              <a:rPr lang="en-US" sz="1800" dirty="0"/>
              <a:t>Examples</a:t>
            </a:r>
          </a:p>
          <a:p>
            <a:pPr lvl="2"/>
            <a:r>
              <a:rPr lang="en-US" sz="1600" dirty="0"/>
              <a:t>Administrators set user access to resources</a:t>
            </a:r>
          </a:p>
          <a:p>
            <a:pPr lvl="2"/>
            <a:r>
              <a:rPr lang="en-US" sz="1600" dirty="0"/>
              <a:t>Administrators cannot reuse the web server password when setting the domain controller password</a:t>
            </a:r>
          </a:p>
          <a:p>
            <a:pPr lvl="2"/>
            <a:r>
              <a:rPr lang="en-US" sz="1600" dirty="0"/>
              <a:t>User groups</a:t>
            </a:r>
          </a:p>
          <a:p>
            <a:pPr lvl="2"/>
            <a:r>
              <a:rPr lang="en-US" sz="1600" dirty="0"/>
              <a:t>Anything an administrator sets</a:t>
            </a:r>
          </a:p>
        </p:txBody>
      </p:sp>
    </p:spTree>
    <p:extLst>
      <p:ext uri="{BB962C8B-B14F-4D97-AF65-F5344CB8AC3E}">
        <p14:creationId xmlns:p14="http://schemas.microsoft.com/office/powerpoint/2010/main" val="1898153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88755F6-86E4-42E8-9222-F85088E617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8" b="99367" l="848" r="97100">
                        <a14:foregroundMark x1="56091" y1="94616" x2="1874" y2="95249"/>
                        <a14:foregroundMark x1="11736" y1="94695" x2="16600" y2="97546"/>
                        <a14:foregroundMark x1="12762" y1="94299" x2="25614" y2="99367"/>
                        <a14:foregroundMark x1="17849" y1="94062" x2="26417" y2="97466"/>
                        <a14:foregroundMark x1="14458" y1="94695" x2="17938" y2="95329"/>
                        <a14:foregroundMark x1="27086" y1="96912" x2="35029" y2="96279"/>
                        <a14:foregroundMark x1="29496" y1="95170" x2="26060" y2="95566"/>
                        <a14:foregroundMark x1="28871" y1="94695" x2="25971" y2="95012"/>
                        <a14:foregroundMark x1="26194" y1="94933" x2="19277" y2="94458"/>
                        <a14:foregroundMark x1="26595" y1="94378" x2="23561" y2="94378"/>
                        <a14:foregroundMark x1="11156" y1="95408" x2="7452" y2="93032"/>
                        <a14:foregroundMark x1="7452" y1="93032" x2="2990" y2="93824"/>
                        <a14:foregroundMark x1="2990" y1="93824" x2="7541" y2="92795"/>
                        <a14:foregroundMark x1="7541" y1="92795" x2="11200" y2="93508"/>
                        <a14:foregroundMark x1="4552" y1="93112" x2="892" y2="92953"/>
                        <a14:foregroundMark x1="1696" y1="93270" x2="2544" y2="96912"/>
                        <a14:foregroundMark x1="25881" y1="99367" x2="53726" y2="97941"/>
                        <a14:foregroundMark x1="53726" y1="97941" x2="53726" y2="97941"/>
                        <a14:foregroundMark x1="55600" y1="95645" x2="31682" y2="98812"/>
                        <a14:foregroundMark x1="31682" y1="98812" x2="31682" y2="98812"/>
                        <a14:foregroundMark x1="15216" y1="9501" x2="13699" y2="84561"/>
                        <a14:foregroundMark x1="13699" y1="84561" x2="14190" y2="90420"/>
                        <a14:foregroundMark x1="7095" y1="10293" x2="6024" y2="74347"/>
                        <a14:foregroundMark x1="6024" y1="74347" x2="3124" y2="95012"/>
                        <a14:foregroundMark x1="80757" y1="3471" x2="90718" y2="1742"/>
                        <a14:foregroundMark x1="12718" y1="15281" x2="78875" y2="3797"/>
                        <a14:foregroundMark x1="26729" y1="93508" x2="49799" y2="90657"/>
                        <a14:foregroundMark x1="49799" y1="90657" x2="55199" y2="91132"/>
                        <a14:foregroundMark x1="55199" y1="91132" x2="62294" y2="90974"/>
                        <a14:foregroundMark x1="60821" y1="96041" x2="97100" y2="82264"/>
                        <a14:foregroundMark x1="97100" y1="82264" x2="97100" y2="82264"/>
                        <a14:foregroundMark x1="95359" y1="71180" x2="93931" y2="46556"/>
                        <a14:foregroundMark x1="93931" y1="46556" x2="84560" y2="158"/>
                        <a14:backgroundMark x1="70906" y1="80443" x2="61847" y2="72842"/>
                        <a14:backgroundMark x1="59929" y1="71813" x2="47702" y2="68567"/>
                        <a14:backgroundMark x1="47702" y1="68567" x2="47702" y2="68567"/>
                        <a14:backgroundMark x1="47702" y1="68567" x2="47702" y2="68567"/>
                        <a14:backgroundMark x1="47747" y1="69596" x2="47747" y2="69596"/>
                        <a14:backgroundMark x1="46006" y1="69200" x2="46006" y2="69200"/>
                        <a14:backgroundMark x1="45069" y1="68963" x2="40071" y2="68725"/>
                        <a14:backgroundMark x1="39268" y1="68725" x2="39000" y2="68725"/>
                        <a14:backgroundMark x1="35207" y1="68884" x2="34895" y2="68884"/>
                        <a14:backgroundMark x1="27265" y1="50119" x2="26640" y2="49169"/>
                        <a14:backgroundMark x1="91165" y1="53207" x2="80857" y2="4038"/>
                        <a14:backgroundMark x1="80857" y1="4038" x2="75190" y2="14252"/>
                        <a14:backgroundMark x1="75190" y1="14252" x2="56537" y2="36580"/>
                        <a14:backgroundMark x1="26729" y1="50831" x2="26640" y2="68488"/>
                        <a14:backgroundMark x1="26060" y1="67854" x2="25390" y2="495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22" y="0"/>
            <a:ext cx="1216847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/>
              <a:t>Policies that users control and hidden policies controlled by the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Policies that users control</a:t>
            </a:r>
          </a:p>
          <a:p>
            <a:pPr lvl="1"/>
            <a:r>
              <a:rPr lang="en-US" sz="1800" dirty="0"/>
              <a:t>Privacy settings</a:t>
            </a:r>
          </a:p>
          <a:p>
            <a:pPr lvl="1"/>
            <a:r>
              <a:rPr lang="en-US" sz="1800" dirty="0"/>
              <a:t>Browser settings</a:t>
            </a:r>
          </a:p>
          <a:p>
            <a:pPr lvl="1"/>
            <a:r>
              <a:rPr lang="en-US" sz="1800" dirty="0"/>
              <a:t>Bluetooth control</a:t>
            </a:r>
          </a:p>
          <a:p>
            <a:pPr lvl="1"/>
            <a:r>
              <a:rPr lang="en-US" sz="1800" dirty="0"/>
              <a:t>Performance settings</a:t>
            </a:r>
          </a:p>
          <a:p>
            <a:pPr lvl="2"/>
            <a:r>
              <a:rPr lang="en-US" sz="1600" dirty="0"/>
              <a:t>Battery usage</a:t>
            </a:r>
          </a:p>
          <a:p>
            <a:pPr lvl="2"/>
            <a:r>
              <a:rPr lang="en-US" sz="1600" dirty="0"/>
              <a:t>Display</a:t>
            </a:r>
          </a:p>
          <a:p>
            <a:pPr lvl="2"/>
            <a:r>
              <a:rPr lang="en-US" sz="1600" dirty="0"/>
              <a:t>Sound</a:t>
            </a:r>
          </a:p>
          <a:p>
            <a:pPr lvl="1"/>
            <a:r>
              <a:rPr lang="en-US" sz="1800" dirty="0"/>
              <a:t>Defaults</a:t>
            </a:r>
          </a:p>
          <a:p>
            <a:pPr lvl="2"/>
            <a:r>
              <a:rPr lang="en-US" sz="1600" dirty="0"/>
              <a:t>Default browser</a:t>
            </a:r>
          </a:p>
          <a:p>
            <a:pPr lvl="2"/>
            <a:r>
              <a:rPr lang="en-US" sz="1600" dirty="0"/>
              <a:t>Default app for opening certain files (PDF, etc.)</a:t>
            </a:r>
          </a:p>
          <a:p>
            <a:pPr lvl="2"/>
            <a:r>
              <a:rPr lang="en-US" sz="1600" dirty="0"/>
              <a:t>Default media player</a:t>
            </a:r>
          </a:p>
        </p:txBody>
      </p:sp>
    </p:spTree>
    <p:extLst>
      <p:ext uri="{BB962C8B-B14F-4D97-AF65-F5344CB8AC3E}">
        <p14:creationId xmlns:p14="http://schemas.microsoft.com/office/powerpoint/2010/main" val="1463165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88755F6-86E4-42E8-9222-F85088E617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58" b="99367" l="848" r="97100">
                        <a14:foregroundMark x1="56091" y1="94616" x2="1874" y2="95249"/>
                        <a14:foregroundMark x1="11736" y1="94695" x2="16600" y2="97546"/>
                        <a14:foregroundMark x1="12762" y1="94299" x2="25614" y2="99367"/>
                        <a14:foregroundMark x1="17849" y1="94062" x2="26417" y2="97466"/>
                        <a14:foregroundMark x1="14458" y1="94695" x2="17938" y2="95329"/>
                        <a14:foregroundMark x1="27086" y1="96912" x2="35029" y2="96279"/>
                        <a14:foregroundMark x1="29496" y1="95170" x2="26060" y2="95566"/>
                        <a14:foregroundMark x1="28871" y1="94695" x2="25971" y2="95012"/>
                        <a14:foregroundMark x1="26194" y1="94933" x2="19277" y2="94458"/>
                        <a14:foregroundMark x1="26595" y1="94378" x2="23561" y2="94378"/>
                        <a14:foregroundMark x1="11156" y1="95408" x2="7452" y2="93032"/>
                        <a14:foregroundMark x1="7452" y1="93032" x2="2990" y2="93824"/>
                        <a14:foregroundMark x1="2990" y1="93824" x2="7541" y2="92795"/>
                        <a14:foregroundMark x1="7541" y1="92795" x2="11200" y2="93508"/>
                        <a14:foregroundMark x1="4552" y1="93112" x2="892" y2="92953"/>
                        <a14:foregroundMark x1="1696" y1="93270" x2="2544" y2="96912"/>
                        <a14:foregroundMark x1="25881" y1="99367" x2="53726" y2="97941"/>
                        <a14:foregroundMark x1="53726" y1="97941" x2="53726" y2="97941"/>
                        <a14:foregroundMark x1="55600" y1="95645" x2="31682" y2="98812"/>
                        <a14:foregroundMark x1="31682" y1="98812" x2="31682" y2="98812"/>
                        <a14:foregroundMark x1="15216" y1="9501" x2="13699" y2="84561"/>
                        <a14:foregroundMark x1="13699" y1="84561" x2="14190" y2="90420"/>
                        <a14:foregroundMark x1="7095" y1="10293" x2="6024" y2="74347"/>
                        <a14:foregroundMark x1="6024" y1="74347" x2="3124" y2="95012"/>
                        <a14:foregroundMark x1="80757" y1="3471" x2="90718" y2="1742"/>
                        <a14:foregroundMark x1="12718" y1="15281" x2="78875" y2="3797"/>
                        <a14:foregroundMark x1="26729" y1="93508" x2="49799" y2="90657"/>
                        <a14:foregroundMark x1="49799" y1="90657" x2="55199" y2="91132"/>
                        <a14:foregroundMark x1="55199" y1="91132" x2="62294" y2="90974"/>
                        <a14:foregroundMark x1="60821" y1="96041" x2="97100" y2="82264"/>
                        <a14:foregroundMark x1="97100" y1="82264" x2="97100" y2="82264"/>
                        <a14:foregroundMark x1="95359" y1="71180" x2="93931" y2="46556"/>
                        <a14:foregroundMark x1="93931" y1="46556" x2="84560" y2="158"/>
                        <a14:backgroundMark x1="70906" y1="80443" x2="61847" y2="72842"/>
                        <a14:backgroundMark x1="59929" y1="71813" x2="47702" y2="68567"/>
                        <a14:backgroundMark x1="47702" y1="68567" x2="47702" y2="68567"/>
                        <a14:backgroundMark x1="47702" y1="68567" x2="47702" y2="68567"/>
                        <a14:backgroundMark x1="47747" y1="69596" x2="47747" y2="69596"/>
                        <a14:backgroundMark x1="46006" y1="69200" x2="46006" y2="69200"/>
                        <a14:backgroundMark x1="45069" y1="68963" x2="40071" y2="68725"/>
                        <a14:backgroundMark x1="39268" y1="68725" x2="39000" y2="68725"/>
                        <a14:backgroundMark x1="35207" y1="68884" x2="34895" y2="68884"/>
                        <a14:backgroundMark x1="27265" y1="50119" x2="26640" y2="49169"/>
                        <a14:backgroundMark x1="91165" y1="53207" x2="80857" y2="4038"/>
                        <a14:backgroundMark x1="80857" y1="4038" x2="75190" y2="14252"/>
                        <a14:backgroundMark x1="75190" y1="14252" x2="56537" y2="36580"/>
                        <a14:backgroundMark x1="26729" y1="50831" x2="26640" y2="68488"/>
                        <a14:backgroundMark x1="26060" y1="67854" x2="25390" y2="495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22" y="0"/>
            <a:ext cx="1216847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300" dirty="0"/>
              <a:t>Policies that users control and hidden policies controlled by the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100" dirty="0"/>
              <a:t>Hidden policies controlled by the system</a:t>
            </a:r>
          </a:p>
          <a:p>
            <a:pPr lvl="1"/>
            <a:r>
              <a:rPr lang="en-US" sz="1800" dirty="0"/>
              <a:t>Firewall</a:t>
            </a:r>
          </a:p>
          <a:p>
            <a:pPr lvl="1"/>
            <a:r>
              <a:rPr lang="en-US" sz="1800" dirty="0"/>
              <a:t>Communication encryption</a:t>
            </a:r>
          </a:p>
          <a:p>
            <a:pPr lvl="1"/>
            <a:r>
              <a:rPr lang="en-US" sz="1800" dirty="0"/>
              <a:t>BIOS settings</a:t>
            </a:r>
          </a:p>
          <a:p>
            <a:pPr lvl="1"/>
            <a:r>
              <a:rPr lang="en-US" sz="1800" dirty="0"/>
              <a:t>Security Certificates</a:t>
            </a:r>
          </a:p>
        </p:txBody>
      </p:sp>
    </p:spTree>
    <p:extLst>
      <p:ext uri="{BB962C8B-B14F-4D97-AF65-F5344CB8AC3E}">
        <p14:creationId xmlns:p14="http://schemas.microsoft.com/office/powerpoint/2010/main" val="2985213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P_C5Modules_CC_License_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C5Modules_CC_License_standard" id="{F0FA9D47-06A1-4F86-A3DE-945BA88B3B0E}" vid="{A7340899-09C2-4C21-8394-A4D30A56A33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152</Words>
  <Application>Microsoft Office PowerPoint</Application>
  <PresentationFormat>Widescreen</PresentationFormat>
  <Paragraphs>38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PP_C5Modules_CC_License_standard</vt:lpstr>
      <vt:lpstr>  User Experience/Human Computer Interface Security</vt:lpstr>
      <vt:lpstr>Implicit and Explicit Policies in Systems</vt:lpstr>
      <vt:lpstr>Implicit and Explicit Policies in Systems</vt:lpstr>
      <vt:lpstr>Policies that users control and hidden policies controlled by the system</vt:lpstr>
      <vt:lpstr>Policies that users control and hidden policies controlled by the system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policies</dc:title>
  <dc:creator>Hahn, Danica</dc:creator>
  <cp:lastModifiedBy>Hahn, Danica</cp:lastModifiedBy>
  <cp:revision>9</cp:revision>
  <dcterms:created xsi:type="dcterms:W3CDTF">2017-06-01T16:48:21Z</dcterms:created>
  <dcterms:modified xsi:type="dcterms:W3CDTF">2017-07-27T20:45:43Z</dcterms:modified>
</cp:coreProperties>
</file>