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3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33" autoAdjust="0"/>
    <p:restoredTop sz="81868" autoAdjust="0"/>
  </p:normalViewPr>
  <p:slideViewPr>
    <p:cSldViewPr snapToGrid="0" snapToObjects="1">
      <p:cViewPr varScale="1">
        <p:scale>
          <a:sx n="63" d="100"/>
          <a:sy n="63" d="100"/>
        </p:scale>
        <p:origin x="15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31T14:35:50.377"/>
    </inkml:context>
    <inkml:brush xml:id="br0">
      <inkml:brushProperty name="width" value="0.04973" units="cm"/>
      <inkml:brushProperty name="height" value="0.04973" units="cm"/>
    </inkml:brush>
  </inkml:definitions>
  <inkml:trace contextRef="#ctx0" brushRef="#br0">25 711 5266,'0'0'2498,"0"0"-818,0 0-415,0 0-113,0 0-271,0 0-209,0 0-176,0 0-127,0 0 63,0 0-16,0 0-32,0 0-64,0 0-128,0 0-32,0 0 97,0 0 63,34 0-32,-34 0 80,0 0-48,35 33-32,-35-33 64,0 0-47,0 0-33,0 0-16,34 34-64,-34-34-48,0 0 0,0 0-80,0 35 16,0-35-16,33 0-48,-33 0 16,0 0 16,0 0-32,0 0 16,0 0 16,34 34-64,-34-34 48,0 0-16,35 0 0,-35 0 0,0 0 16,0 33-32,0-33 48,0 0-16,0 0 0,34 0 0,-34 0-48,0 0 64,0 0-32,0 35 32,0-35-16,0 0 16,0 0 0,0 0 0,0 0 0,0 0-32,0 34 32,0-34 1,0 0 15,0 0 64,0 0-32,0 0 48,0 0-80,0 0-32,0 0 16,0-34-64,0 34 48,0 0 0,-34 0-16,34 0-16,0 0 0,-35-35 16,35 35 32,0 0-32,0 0 0,0 0 0,-34-33-64,34 33 64,0 0 16,0 0-32,0-34 0,0 34 0,-33 0-32,33 0 32,0-35 16,0 35-32,-34 0 48,34 0-16,0-34-16,0 34 32,0 0-16,-35 0 0,35 0 0,0 0-32,0 0 16,0 0 0,0-33-16,0 33 16,0 0-16,0 0 16,0 0 0,0 0-32,0-35 0,0 35 32,0-34 16,0 34-32,0 0 32,0 0-16,0 0 0,0 0 32,0-34-16,0 34-32,0 0 48,0 0-64,35-34 32,-35 34 0,0 0-16,0 0 16,0-34 0,0 34 16,34 0 0,-34 0 0,0 0-16,0 0 16,0 0-16,0 0 0,33-34 0,-33 34 0,0 0 0,0 0 32,34 0-16,-34 0 16,0 0-16,0 0-16,35 0 0,-35 0 32,0 0-48,0 0-16,34 0 32,-34 0-32,0 0 48,0 0 16,34 34 0,-34-34-16,0 0-32,0 0 16,35 0-32,-1 0 32,-34 0 16,34 34-16,-34-34-16,35 0 0,-35 0 16,33 0 32,-33 0 32,34 34-32,-34-34 48,0 0 0,0 0 0,35 34 48,-35-34-48,0 34 0,0-34-112,0 0 48,0 0 0,0 35-32,0-35 128,0 33-96,0-33 16,0 0-32,0 0-16,0 34 32,0-34-48,0 0 32,0 0 48,0 35-112,0-35 128,-35 34-64,35-34 16,-34 0 80,34 0-80,0 33 16,0-33 16,-33 0-64,33 0 16,0 0-16,0 0-32,-35 35 64,35-35-16,-34 0 0,34 0 0,0 0 16,0 0-64,-34 0-16,34 0-96,0 0-176,0 0-160,0 0-288,0 0-369,0-35-528,0 35-2577,0-33-4658</inkml:trace>
  <inkml:trace contextRef="#ctx0" brushRef="#br0" timeOffset="863">606 336 7427,'0'0'2305,"0"0"-544,0 0-544,0 0-305,0 0-95,0 0-113,0 0-112,0 0-80,0 0-111,0 0-97,0 0-32,0 0-144,0 0-16,0 0-16,0 0-48,-34 34 32,34-34 32,0 0 0,0 0 32,0 35 64,0-35-64,0 34 65,0-34 31,0 0-64,0 0 48,-34 33-16,34-33-64,0 0-48,0 35-48,0-35-32,34 34-16,-34-34 0,0 0 32,0 0-64,0 34 48,0-34 0,34 0-16,-34 0 32,0 34-32,0-34-16,35 34 0,-35-34 32,0 0-32,0 0 80,34 34-32,-34-34 16,34 35 96,-34-35-16,0 0 16,0 0 48,35 0-96,-35 0 33,34 0-1,-34 0-96,33-35 64,-33 35-16,35 0-16,-35 0 64,0-34-32,0 34-48,0 0 16,34-34-48,-34 0 0,0 34 32,0 0-48,0-34 32,0 34 32,0-34-16,0 34 32,0 0 48,0-35-48,0 35 0,0-33 0,0-1-64,0 34 64,-34 0 0,34 0 16,0-35-16,0 35-16,-35 0 16,35 0 32,0-34-16,0 34 49,-33 0-1,33 0-32,-34 0-32,34 0-48,-35 0-32,35 0-16,0 0 64,0 0-48,-34 0 0,34 0-48,0 0-80,0 0-128,0 0-225,0 0-287,0 0-561,-34 0-1040,34 0-7139</inkml:trace>
  <inkml:trace contextRef="#ctx0" brushRef="#br0" timeOffset="2363">1189 1016 3137,'0'0'1489,"0"0"-224,0 0-129,0 0 145,0 0 31,0 0 17,0 0-112,0 0-177,0 0-160,0 0-95,34 0-113,-34 0-96,0 0-127,0 0-49,0 0-48,0 0-32,0 0 16,0 0-16,0 0 33,0 0-33,0 0-32,0-33 16,0 33-32,-34-34-64,34 34-16,0 0-48,0 0-32,0-34 0,0 34-48,0-35 16,-34 35 1,34 0-17,0-33 16,0-1-64,0 34 0,-35 0 16,35 0 16,0-35-32,0 35 16,-33-34-16,33 34-32,0 0 64,0 0-48,0 0 32,-34-33-32,34 33 0,0 0-48,0 0 48,0 0 0,0 0 16,0 0 48,0 0-64,0 0 16,0 0-16,-35-35 0,35 35-32,0 0 80,0 0-80,0 0 0,0 0 16,0 0-96,0 0 80,0 0 32,35 35-32,-35-35 64,0 0-48,0 0 32,34 0 0,-34 0-32,33 33 16,-33-33 16,0 0-16,0 0 0,35 34 16,-35-34-32,34 0 16,-34 35 64,34-35-80,-34 0 16,0 0 0,0 0-48,35 34 64,-35-34 0,34 0 16,-34 0-48,34 33 16,-34-33-16,0 0-16,0 0 48,35 0-32,-35 0 48,0 0-16,0 0-16,0 0 48,0 0-16,0 0 16,0 0 0,0 0-16,0 0 0,0 0-32,0 0 32,0-33-16,0 33-16,0 0 16,0 0-32,-35-34 16,35 34 32,-34-35-48,34 35 16,0-34 32,0 34-32,-34-33 0,34-2 16,-35 35-48,35-34 48,-34 0 32,34 34-16,0-34 64,-34 34-16,34 0-16,0-34 32,0 34-48,-35 0 0,35 0 0,0-34-48,0 34 16,0 0-16,0 0-32,0 0 0,0 0-96,0 0-128,0 0-208,0 0-257,0 0-287,35 0-497,-35 0-1840,0 0-5571</inkml:trace>
  <inkml:trace contextRef="#ctx0" brushRef="#br0" timeOffset="3028">1394 471 7491,'0'0'1857,"0"0"-416,0 0-192,0 0-209,0 0-192,0-33-127,0 33-97,0 0-176,0 0-48,0 0-79,0 0-65,0 0-16,0 0-48,-34 33-64,34-33 16,0 0 0,0 0-16,0 35 0,0-35-32,0 34 0,0-34 16,0 34 64,0-34 16,0 0-31,0 34 15,0-34-48,0 0-32,34 34 16,-34-34-48,0 34-32,0-34 0,0 35-32,0-35-16,33 0 96,-33 0-96,34 33 48,-34-33-16,0 0-32,0 0 64,35-33-32,-35 33 0,34 0-16,-34 0 0,0 0-32,0 0 80,34-35-32,-34 35-16,0 0 48,0 0-48,35-34 16,-35 34 16,0 0-48,0 0 48,0-34 0,0 34-32,34-34 64,-34 34-48,0 0 48,0 0 96,-34 0 48,34 0 32,0 0 0,0-34-79,0 34-33,-35-34 16,35 34-32,0 0 16,0 0 16,-34-35-64,0 35 0,34 0-16,-35-33 0,35 33-16,0 0 16,0 0-64,-34 0 16,34 0-16,0 0-48,-33 0 48,33 0-64,0 0-112,0 0-160,0 0-273,0 0-287,0 0-273,0 0-687,0 0-4275</inkml:trace>
  <inkml:trace contextRef="#ctx0" brushRef="#br0" timeOffset="3548">1565 234 9316,'0'0'1921,"0"0"-544,0 0-337,0 0-255,0 0-161,0 0-48,0 0-64,0 0 1,0 34-17,0-34-96,35 0 0,-35 0-80,0-34-64,0 34-31,34 0-33,-34 0-16,0-34-16,0 34 0,34 0-32,1-34 32,-35 34 16,0 0 0,0 0 32,33-34-64,-33 34 0,34 0-80,-34 0-16,35-34-32,-35 34 0,0-34-16,0 34 16,34 0-48,-34 0 16,0 0 32,0-34-48,0 34-16,0 0-256,0 0-272,0 0-384,0 0-497,0 0-896,0 0-3666</inkml:trace>
  <inkml:trace contextRef="#ctx0" brushRef="#br0" timeOffset="4081">1736 166 4962,'0'0'2577,"0"0"-640,0 0-160,0 0-288,0 0-273,0 0-143,0 0-129,0 0-95,0 0-81,0 34-64,0-34-31,0 0-65,0 0-64,0 0-128,0 34-63,0-34-129,0 0-32,0 0-64,0 0 0,0 34 0,0-34-32,0 35 16,0-35-64,0 0 32,0 0-32,0 33-16,0-33 16,34 0-16,-34 0 0,0 0-32,0 34 32,0-34-32,0 0-32,0 0 64,0 0-16,0 0-16,0 0 16,35 0-32,-35 0-16,0 0 16,0 35 32,0-35-16,0 0 32,0 0-32,0 0 0,0 34-16,0-34 32,0 0-32,0 0 16,0 0-48,0 0-32,0 0 0,0 0-96,0 0 16,0 33 0,0-33-16,0 0 16,0 0-16,0 0-80,34 0-145,-34 0-255,0 0-368,0 0-753,0 0-4834</inkml:trace>
  <inkml:trace contextRef="#ctx0" brushRef="#br0" timeOffset="6081">675 1359 5458,'0'0'2642,"0"0"-673,0 0-369,0 0-159,0 0-224,0 0-289,0 0-240,0 0-175,0 0-177,0 0-32,0 0 0,0 0 48,0 0 32,0 0 0,-34 34-47,34-34-49,0 0-48,0 0 16,0 0-64,34 33 0,-34-33 48,0 0-64,0 0 0,34 35-31,-34-35-33,0 34-48,0-34-16,35 34 16,-35-34-16,34 0-16,-34 0 112,0 34-112,0-34-16,33 0 32,2 0-96,-35 0 48,0 0 16,34 0-16,-34 0 0,34-34 32,-34 34 48,0 0-64,0 0 16,35-34-32,-35 34-48,34 0 32,-34 0 16,0-34 48,0 34-48,0 0 32,0 0 16,0-35-16,0 2-16,0 33-64,0 0 48,0 0 16,0-34-32,0 34 64,-34-35-64,34 1 16,0 34 48,0 0-16,0-33-48,-35 33 32,35-35-16,0 35-16,0 0 32,0 0-48,0 0 16,0-34 16,0 34 0,0 0 16,0 0 0,0 0-32,0 0 32,-34 0-48,34 0 16,0 0 16,0 0-32,0 0 32,0 0-32,0 0 32,0 0 16,34 34-32,-34-34 16,0 0 0,0 0-16,35 0 48,-35 0 16,0 0-16,0 0 32,34 35-16,-34-35-32,34 0 0,-34 0-16,0 33 16,0-33-16,35 0 32,-35 0-48,0 34 16,0-34 16,34 0-32,-34 0 16,33 35 32,-33-35-32,0 0-16,0 0 16,35 0-64,-35 0 16,0 0-16,0 0-80,0 0-80,34 0-96,-34 0-161,0 0-79,0 0-160,0 0-177,0 0-431,0 0-2354,0 0-4946</inkml:trace>
  <inkml:trace contextRef="#ctx0" brushRef="#br0" timeOffset="6863">1291 1052 7187,'0'0'2433,"0"0"-832,0 0-352,0 0-241,0 0-79,0 0-97,0 0-144,0 0-111,0-35-81,0 35-32,0 0-48,0 0-16,0 0-63,0 0-65,-34 0 16,34 0-96,0 0 0,0 0-16,0 0-96,-35 35-32,35-35 0,0 0-32,0 0 0,0 0 48,-34 0-64,34 0 16,0 0 0,0 34-16,0-34 16,0 0 0,0 0-32,0 0 16,-34 0 0,34 0 0,0 0 16,0 0-16,0 34 0,0-34-16,0 0-16,0 0 16,0 0 16,0 0 0,34 0 0,-34 0 0,0 0-48,0 0 48,0 0 16,34 0-16,-34 0 48,35 0-64,-35 0 16,0 0 0,0 0-16,34 0 32,-34 0 32,34 0-48,-34 0-16,35 0 16,-35 34-16,34-34 16,-34 0 48,0 0-64,33 0 0,-33 34 0,0-34-16,34 0 16,-34 34 32,0-34-16,35 0 48,-35 0 32,0 35 32,0-35 96,0 0 0,0 0 1,-35 33-33,35-33-32,-34 0-32,34 0 16,-33 0-16,33 0-32,-34 0-16,34 0-64,-35 34-16,35-34 16,0 0-16,0 0-80,0 0-112,-34-34-192,34 34-129,0 0-271,0 0-449,0 0-960,-34-68-5650</inkml:trace>
  <inkml:trace contextRef="#ctx0" brushRef="#br0" timeOffset="7851">1428 949 8068,'0'0'2657,"0"0"-512,0 0-464,0 0-465,0 0-303,0 0-209,0 0-16,34-34-31,-34 34-49,35 0-32,-35 0-128,0 0-144,34 0-31,-34-35-65,34 35 0,-34 0 80,0 0-128,35-33 32,-35 33-48,34-34-80,-34 34 32,0 0-80,0 0-32,34-35 0,-34 35 0,0-34-16,0 34 64,0 0-32,0 0 0,0 0-16,0 0-96,0 0-96,35-33-112,-35 33-176,0 0-161,0 0-207,0 0-225,0 0-399,0 0-1297,0 0-5779</inkml:trace>
  <inkml:trace contextRef="#ctx0" brushRef="#br0" timeOffset="7364">1531 984 8676,'0'0'3217,"0"0"-1968,0 0-481,0 0-31,0 0 79,0 0 16,0 0-79,0 0-113,0 0-112,0 0-111,0 33-65,0-33-48,0 0-48,34 35 0,-34-35-64,0 0-16,0 0 0,35 0-32,-35 0 16,0 34 1,0-34-17,34 34-48,-34-34-64,0 0-32,0 0 16,0 0 0,34 34 0,-34-34 16,0 0-48,0 0 32,0 0-32,0 0-96,0 0-48,0 0-177,0 0-223,0 0-208,0 0-337,0 0-559,-34-34-1810,34 34-5090</inkml:trace>
  <inkml:trace contextRef="#ctx0" brushRef="#br0" timeOffset="8743">1668 1154 9540,'0'0'2305,"0"0"-736,0 0-352,0 0-209,0 0-127,35-34-129,-35 34-144,33 0-160,-33 0-79,34-34-145,-34 34-16,0 0-64,35-34-96,-35 34 0,34 0-48,-34 0 16,0-35-16,0 35-16,0 0-64,0 0-176,0 0-337,0 0-1071,0 0-7236</inkml:trace>
  <inkml:trace contextRef="#ctx0" brushRef="#br0" timeOffset="8347">1634 1017 11285,'0'0'1377,"0"0"-593,0 0-96,0 0 97,0 0 47,0 0-63,0 0-113,0 0-80,34 0-128,-34 0-63,0 0-17,0 0-80,35-33-16,-35 33-64,0-34-80,0 34 16,33 0-64,-33 0-16,34 0 32,-34 0-64,0-34 0,0 34 48,35 0-96,-35 0 16,0 0 0,0-35-48,0 35 64,0 0 0,34 0-96,-34 0-80,0 0-208,0 0-272,0 0-369,0 0-784,0 0-3233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6455" y="3443295"/>
            <a:ext cx="4611655" cy="1555030"/>
          </a:xfrm>
        </p:spPr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dirty="0"/>
              <a:t>User Experience /Human Computer Interface Security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3. Social Engineering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EE546-8777-4AAD-8F54-A2957E10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Quid Pro Quo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86365-1DDE-4B01-BBC3-D92360C1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Means “something for something”</a:t>
            </a:r>
          </a:p>
          <a:p>
            <a:r>
              <a:rPr lang="en-US" dirty="0"/>
              <a:t>Attacker calls company numbers claiming to be technical support</a:t>
            </a:r>
          </a:p>
          <a:p>
            <a:r>
              <a:rPr lang="en-US" dirty="0"/>
              <a:t>The attacker then walks the worker through the steps that they believe is helping, but instead is steps to install malware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31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B828-EC8F-4237-A8DF-3AD63E55B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Tailgating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A4630-5D54-461A-A72C-87B62576E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attacker seeking entry into a restricted area follows behind someone who has legitimate access</a:t>
            </a:r>
          </a:p>
          <a:p>
            <a:r>
              <a:rPr lang="en-US" dirty="0"/>
              <a:t>The attacker could be holding a box or something that requires both hands</a:t>
            </a:r>
          </a:p>
          <a:p>
            <a:r>
              <a:rPr lang="en-US" dirty="0"/>
              <a:t>The legitimate person will typically hold the door open for the tailgater out of common curtesy (instead of slamming the door in their face, right?)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77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 (Calibri, 33, Black)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 </a:t>
            </a:r>
          </a:p>
          <a:p>
            <a:pPr lvl="1"/>
            <a:r>
              <a:rPr lang="en-US" dirty="0"/>
              <a:t>Know what social engineering is </a:t>
            </a:r>
          </a:p>
          <a:p>
            <a:pPr lvl="1"/>
            <a:r>
              <a:rPr lang="en-US" dirty="0"/>
              <a:t>Describe the different kinds of social engineering</a:t>
            </a:r>
          </a:p>
          <a:p>
            <a:pPr lvl="1"/>
            <a:r>
              <a:rPr lang="en-US" dirty="0"/>
              <a:t>Know how to spot phishing emails and other social engineering tactics</a:t>
            </a:r>
          </a:p>
          <a:p>
            <a:pPr marL="3429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0032F-46B5-4C62-ADE6-3E5FC838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122E0-C469-4357-8844-FECCF26A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 social engineering is the use of deception to manipulate individuals into divulging confidential or personal information that may be used for fraudulent purposes</a:t>
            </a:r>
          </a:p>
          <a:p>
            <a:r>
              <a:rPr lang="en-US" dirty="0"/>
              <a:t>Criminals use social engineering tactics because it is usually easier to exploit your natural instinct rather than hack your software</a:t>
            </a:r>
          </a:p>
          <a:p>
            <a:r>
              <a:rPr lang="en-US" dirty="0"/>
              <a:t>For example, it is much easier to fool someone into giving you their password than to try to hack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8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DF410-CF6E-450F-A648-D6E943105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Social Engineering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509C7-2B2E-4CA2-A21F-74BADC61E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Baiting</a:t>
            </a:r>
          </a:p>
          <a:p>
            <a:r>
              <a:rPr lang="en-US" dirty="0"/>
              <a:t>Phishing </a:t>
            </a:r>
          </a:p>
          <a:p>
            <a:r>
              <a:rPr lang="en-US" dirty="0"/>
              <a:t>Water holing</a:t>
            </a:r>
          </a:p>
          <a:p>
            <a:r>
              <a:rPr lang="en-US" dirty="0"/>
              <a:t>Quid pro quo</a:t>
            </a:r>
          </a:p>
          <a:p>
            <a:r>
              <a:rPr lang="en-US" dirty="0"/>
              <a:t>Tailgating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87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9D53E-E85A-489C-BC71-B819BE37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prevent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3E3C7-BBD3-49B4-A67E-897EEEFF0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 down</a:t>
            </a:r>
          </a:p>
          <a:p>
            <a:pPr lvl="1"/>
            <a:r>
              <a:rPr lang="en-US" dirty="0"/>
              <a:t>Hackers want you to act first and think later</a:t>
            </a:r>
          </a:p>
          <a:p>
            <a:r>
              <a:rPr lang="en-US" dirty="0"/>
              <a:t>Research</a:t>
            </a:r>
          </a:p>
          <a:p>
            <a:pPr lvl="1"/>
            <a:r>
              <a:rPr lang="en-US" dirty="0"/>
              <a:t>Be suspicious of any messages from companies you use</a:t>
            </a:r>
          </a:p>
          <a:p>
            <a:r>
              <a:rPr lang="en-US" dirty="0"/>
              <a:t>Delete any request for financial information or passwords</a:t>
            </a:r>
          </a:p>
          <a:p>
            <a:r>
              <a:rPr lang="en-US" dirty="0"/>
              <a:t>Don’t click on links; search for the site yourself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72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E5E1-19B7-4652-9B1E-D873FCEAE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0E067-F62E-44CD-83AD-41DEB5291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it? </a:t>
            </a:r>
          </a:p>
          <a:p>
            <a:pPr lvl="1"/>
            <a:r>
              <a:rPr lang="en-US" dirty="0"/>
              <a:t>The fraudulent practice of sending emails pretending to be reputable companies to induce individuals to reveal private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61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21A1B-28E3-4292-9300-D725BDFA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of a Phishing email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475B4CF-FDC0-4B55-A53B-A5196E3AF0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497" r="1" b="9453"/>
          <a:stretch/>
        </p:blipFill>
        <p:spPr>
          <a:xfrm>
            <a:off x="593597" y="2396652"/>
            <a:ext cx="7921753" cy="288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711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A1F82-D6BA-400C-8E92-7181A710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B2DAC-C4EA-43CA-BA04-4F01AB32A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attack relies on the curiosity or greed of the victim</a:t>
            </a:r>
          </a:p>
          <a:p>
            <a:r>
              <a:rPr lang="en-US" dirty="0"/>
              <a:t>Attackers leave malware-infected software in locations people will find them with curiosity-piquing labels such as “Salary Info 2017” and wait for people to open or install them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0B8343-1E66-40AB-B4E7-375E0A21F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5526" y="4001294"/>
            <a:ext cx="2776000" cy="212068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302BBC8-A457-4C00-931E-7E417499ABF2}"/>
                  </a:ext>
                </a:extLst>
              </p14:cNvPr>
              <p14:cNvContentPartPr/>
              <p14:nvPr/>
            </p14:nvContentPartPr>
            <p14:xfrm>
              <a:off x="7140575" y="4509185"/>
              <a:ext cx="652463" cy="55245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302BBC8-A457-4C00-931E-7E417499AB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31588" y="4500182"/>
                <a:ext cx="670078" cy="57009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857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25F31-11AC-46DA-BEFF-265DC6BB9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Holing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F9316-3518-4CFC-9D3E-BAA006E77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 holing is a targeted strategy that capitalizes on the trust that users have in websites that they regularly visit</a:t>
            </a:r>
          </a:p>
          <a:p>
            <a:r>
              <a:rPr lang="en-US" dirty="0"/>
              <a:t>Targets are typically employees of large enterprises or government offices</a:t>
            </a:r>
          </a:p>
          <a:p>
            <a:r>
              <a:rPr lang="en-US" dirty="0"/>
              <a:t>The attacker looks for vulnerabilities in the websites that are most often visited by these employees and injects malicious code that redirects the target to a separate site that malware is hosted. </a:t>
            </a:r>
          </a:p>
          <a:p>
            <a:r>
              <a:rPr lang="en-US" dirty="0"/>
              <a:t>Watering hole attacks are uncommon, but they are very dangerous because they are difficult to detect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09690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2121</TotalTime>
  <Words>424</Words>
  <Application>Microsoft Office PowerPoint</Application>
  <PresentationFormat>On-screen Show (4:3)</PresentationFormat>
  <Paragraphs>46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PP_C5Modules_CC_License_standard</vt:lpstr>
      <vt:lpstr>  User Experience /Human Computer Interface Security </vt:lpstr>
      <vt:lpstr>Learning Outcomes (Calibri, 33, Black)</vt:lpstr>
      <vt:lpstr>What is it?</vt:lpstr>
      <vt:lpstr>Common Social Engineering techniques</vt:lpstr>
      <vt:lpstr>How to prevent it</vt:lpstr>
      <vt:lpstr>Phishing</vt:lpstr>
      <vt:lpstr>An example of a Phishing email</vt:lpstr>
      <vt:lpstr>Baiting</vt:lpstr>
      <vt:lpstr>Water Holing</vt:lpstr>
      <vt:lpstr>Quid Pro Quo</vt:lpstr>
      <vt:lpstr>Tailgating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Ali Hanson</cp:lastModifiedBy>
  <cp:revision>186</cp:revision>
  <cp:lastPrinted>2016-07-18T16:40:10Z</cp:lastPrinted>
  <dcterms:created xsi:type="dcterms:W3CDTF">2016-07-03T20:12:42Z</dcterms:created>
  <dcterms:modified xsi:type="dcterms:W3CDTF">2017-07-27T18:44:27Z</dcterms:modified>
</cp:coreProperties>
</file>