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31T14:35:50.377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67D6AF57-2A0A-47BF-A4E3-DCF087187739}" emma:medium="tactile" emma:mode="ink">
          <msink:context xmlns:msink="http://schemas.microsoft.com/ink/2010/main" type="writingRegion" rotatedBoundingBox="24720,13612 26601,13214 26873,14497 24992,14896"/>
        </emma:interpretation>
      </emma:emma>
    </inkml:annotationXML>
    <inkml:traceGroup>
      <inkml:annotationXML>
        <emma:emma xmlns:emma="http://www.w3.org/2003/04/emma" version="1.0">
          <emma:interpretation id="{65B3818C-B0FF-44ED-B0A5-B95374E2B100}" emma:medium="tactile" emma:mode="ink">
            <msink:context xmlns:msink="http://schemas.microsoft.com/ink/2010/main" type="paragraph" rotatedBoundingBox="24720,13612 26601,13214 26873,14497 24992,148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97A3E9-EE09-4EF1-AD3C-AE2FC5E2B776}" emma:medium="tactile" emma:mode="ink">
              <msink:context xmlns:msink="http://schemas.microsoft.com/ink/2010/main" type="line" rotatedBoundingBox="24720,13612 26601,13214 26776,14039 24895,14438"/>
            </emma:interpretation>
          </emma:emma>
        </inkml:annotationXML>
        <inkml:traceGroup>
          <inkml:annotationXML>
            <emma:emma xmlns:emma="http://www.w3.org/2003/04/emma" version="1.0">
              <emma:interpretation id="{0536B3C2-BA72-4048-996A-A2AA2D7EFAFE}" emma:medium="tactile" emma:mode="ink">
                <msink:context xmlns:msink="http://schemas.microsoft.com/ink/2010/main" type="inkWord" rotatedBoundingBox="24720,13612 26601,13214 26776,14039 24895,14438"/>
              </emma:interpretation>
              <emma:one-of disjunction-type="recognition" id="oneOf0">
                <emma:interpretation id="interp0" emma:lang="en-US" emma:confidence="0">
                  <emma:literal>DONOT</emma:literal>
                </emma:interpretation>
                <emma:interpretation id="interp1" emma:lang="en-US" emma:confidence="0">
                  <emma:literal>Doro's</emma:literal>
                </emma:interpretation>
                <emma:interpretation id="interp2" emma:lang="en-US" emma:confidence="0">
                  <emma:literal>Donor</emma:literal>
                </emma:interpretation>
                <emma:interpretation id="interp3" emma:lang="en-US" emma:confidence="0">
                  <emma:literal>Donors</emma:literal>
                </emma:interpretation>
                <emma:interpretation id="interp4" emma:lang="en-US" emma:confidence="0">
                  <emma:literal>Doro</emma:literal>
                </emma:interpretation>
              </emma:one-of>
            </emma:emma>
          </inkml:annotationXML>
          <inkml:trace contextRef="#ctx0" brushRef="#br0">1 207 5266,'0'0'2498,"0"0"-818,0 0-415,0 0-113,0 0-271,0 0-209,0 0-176,0 0-127,0 0 63,0 0-16,0 0-32,0 0-64,0 0-128,0 0-32,0 0 97,0 0 63,34 0-32,-34 0 80,0 0-48,35 34-32,-35-34 64,0 0-47,0 0-33,0 0-16,34 34-64,-34-34-48,0 0 0,0 0-80,0 35 16,0-35-16,34 0-48,-34 0 16,0 0 16,0 0-32,0 0 16,0 0 16,34 34-64,-34-34 48,0 0-16,35 0 0,-35 0 0,0 0 16,0 34-32,0-34 48,0 0-16,0 0 0,34 0 0,-34 0-48,0 0 64,0 0-32,0 35 32,0-35-16,0 0 16,0 0 0,0 0 0,0 0 0,0 0-32,0 34 32,0-34 1,0 0 15,0 0 64,0 0-32,0 0 48,0 0-80,0 0-32,0 0 16,0-34-64,0 34 48,0 0 0,-34 0-16,34 0-16,0 0 0,-35-35 16,35 35 32,0 0-32,0 0 0,0 0 0,-34-34-64,34 34 64,0 0 16,0 0-32,0-34 0,0 34 0,-34 0-32,34 0 32,0-35 16,0 35-32,-34 0 48,34 0-16,0-34-16,0 34 32,0 0-16,-35 0 0,35 0 0,0 0-32,0 0 16,0 0 0,0-34-16,0 34 16,0 0-16,0 0 16,0 0 0,0 0-32,0-35 0,0 35 32,0-34 16,0 34-32,0 0 32,0 0-16,0 0 0,0 0 32,0-34-16,0 34-32,0 0 48,0 0-64,35-35 32,-35 35 0,0 0-16,0 0 16,0-34 0,0 34 16,34 0 0,-34 0 0,0 0-16,0 0 16,0 0-16,0 0 0,34-34 0,-34 34 0,0 0 0,0 0 32,34 0-16,-34 0 16,0 0-16,0 0-16,35 0 0,-35 0 32,0 0-48,0 0-16,34 0 32,-34 0-32,0 0 48,0 0 16,34 34 0,-34-34-16,0 0-32,0 0 16,35 0-32,-1 0 32,-34 0 16,34 34-16,-34-34-16,35 0 0,-35 0 16,34 0 32,-34 0 32,34 35-32,-34-35 48,0 0 0,0 0 0,35 34 48,-35-34-48,0 34 0,0-34-112,0 0 48,0 0 0,0 35-32,0-35 128,0 34-96,0-34 16,0 0-32,0 0-16,0 34 32,0-34-48,0 0 32,0 0 48,0 35-112,0-35 128,-35 34-64,35-34 16,-34 0 80,34 0-80,0 34 16,0-34 16,-34 0-64,34 0 16,0 0-16,0 0-32,-35 35 64,35-35-16,-34 0 0,34 0 0,0 0 16,0 0-64,-34 0-16,34 0-96,0 0-176,0 0-160,0 0-288,0 0-369,0-35-528,0 35-2577,0-34-4658</inkml:trace>
          <inkml:trace contextRef="#ctx0" brushRef="#br0" timeOffset="863">584-170 7427,'0'0'2305,"0"0"-544,0 0-544,0 0-305,0 0-95,0 0-113,0 0-112,0 0-80,0 0-111,0 0-97,0 0-32,0 0-144,0 0-16,0 0-16,0 0-48,-34 34 32,34-34 32,0 0 0,0 0 32,0 35 64,0-35-64,0 34 65,0-34 31,0 0-64,0 0 48,-34 34-16,34-34-64,0 0-48,0 35-48,0-35-32,34 34-16,-34-34 0,0 0 32,0 0-64,0 34 48,0-34 0,34 0-16,-34 0 32,0 35-32,0-35-16,35 34 0,-35-34 32,0 0-32,0 0 80,34 34-32,-34-34 16,34 35 96,-34-35-16,0 0 16,0 0 48,35 0-96,-35 0 33,34 0-1,-34 0-96,34-35 64,-34 35-16,35 0-16,-35 0 64,0-34-32,0 34-48,0 0 16,34-34-48,-34-1 0,0 35 32,0 0-48,0-34 32,0 34 32,0-34-16,0 34 32,0 0 48,0-35-48,0 35 0,0-34 0,0 0-64,0 34 64,-34 0 0,34 0 16,0-35-16,0 35-16,-35 0 16,35 0 32,0-34-16,0 34 49,-34 0-1,34 0-32,-34 0-32,34 0-48,-35 0-32,35 0-16,0 0 64,0 0-48,-34 0 0,34 0-48,0 0-80,0 0-128,0 0-225,0 0-287,0 0-561,-34 0-1040,34 0-7139</inkml:trace>
          <inkml:trace contextRef="#ctx0" brushRef="#br0" timeOffset="2363">1169 515 3137,'0'0'1489,"0"0"-224,0 0-129,0 0 145,0 0 31,0 0 17,0 0-112,0 0-177,0 0-160,0 0-95,34 0-113,-34 0-96,0 0-127,0 0-49,0 0-48,0 0-32,0 0 16,0 0-16,0 0 33,0 0-33,0 0-32,0-34 16,0 34-32,-34-34-64,34 34-16,0 0-48,0 0-32,0-34 0,0 34-48,0-35 16,-34 35 1,34 0-17,0-34 16,0 0-64,0 34 0,-35 0 16,35 0 16,0-35-32,0 35 16,-34-34-16,34 34-32,0 0 64,0 0-48,0 0 32,-34-34-32,34 34 0,0 0-48,0 0 48,0 0 0,0 0 16,0 0 48,0 0-64,0 0 16,0 0-16,-35-35 0,35 35-32,0 0 80,0 0-80,0 0 0,0 0 16,0 0-96,0 0 80,0 0 32,35 35-32,-35-35 64,0 0-48,0 0 32,34 0 0,-34 0-32,34 34 16,-34-34 16,0 0-16,0 0 0,35 34 16,-35-34-32,34 0 16,-34 35 64,34-35-80,-34 0 16,0 0 0,0 0-48,35 34 64,-35-34 0,34 0 16,-34 0-48,34 34 16,-34-34-16,0 0-16,0 0 48,35 0-32,-35 0 48,0 0-16,0 0-16,0 0 48,0 0-16,0 0 16,0 0 0,0 0-16,0 0 0,0 0-32,0 0 32,0-34-16,0 34-16,0 0 16,0 0-32,-35-34 16,35 34 32,-34-35-48,34 35 16,0-34 32,0 34-32,-34-34 0,34-1 16,-35 35-48,35-34 48,-34 0 32,34 34-16,0-35 64,-34 35-16,34 0-16,0-34 32,0 34-48,-35 0 0,35 0 0,0-34-48,0 34 16,0 0-16,0 0-32,0 0 0,0 0-96,0 0-128,0 0-208,0 0-257,0 0-287,35 0-497,-35 0-1840,0 0-5571</inkml:trace>
          <inkml:trace contextRef="#ctx0" brushRef="#br0" timeOffset="3028">1374-34 7491,'0'0'1857,"0"0"-416,0 0-192,0 0-209,0 0-192,0-34-127,0 34-97,0 0-176,0 0-48,0 0-79,0 0-65,0 0-16,0 0-48,-34 34-64,34-34 16,0 0 0,0 0-16,0 35 0,0-35-32,0 34 0,0-34 16,0 34 64,0-34 16,0 0-31,0 35 15,0-35-48,0 0-32,34 34 16,-34-34-48,0 34-32,0-34 0,0 35-32,0-35-16,34 0 96,-34 0-96,34 34 48,-34-34-16,0 0-32,0 0 64,35-34-32,-35 34 0,34 0-16,-34 0 0,0 0-32,0 0 80,34-35-32,-34 35-16,0 0 48,0 0-48,35-34 16,-35 34 16,0 0-48,0 0 48,0-34 0,0 34-32,34-35 64,-34 35-48,0 0 48,0 0 96,-34 0 48,34 0 32,0 0 0,0-34-79,0 34-33,-35-34 16,35 34-32,0 0 16,0 0 16,-34-35-64,0 35 0,34 0-16,-35-34 0,35 34-16,0 0 16,0 0-64,-34 0 16,34 0-16,0 0-48,-34 0 48,34 0-64,0 0-112,0 0-160,0 0-273,0 0-287,0 0-273,0 0-687,0 0-4275</inkml:trace>
          <inkml:trace contextRef="#ctx0" brushRef="#br0" timeOffset="3548">1546-273 9316,'0'0'1921,"0"0"-544,0 0-337,0 0-255,0 0-161,0 0-48,0 0-64,0 0 1,0 34-17,0-34-96,35 0 0,-35 0-80,0-34-64,0 34-31,34 0-33,-34 0-16,0-34-16,0 34 0,34 0-32,1-35 32,-35 35 16,0 0 0,0 0 32,34-34-64,-34 34 0,34 0-80,-34 0-16,35-34-32,-35 34 0,0-35-16,0 35 16,34 0-48,-34 0 16,0 0 32,0-34-48,0 34-16,0 0-256,0 0-272,0 0-384,0 0-497,0 0-896,0 0-3666</inkml:trace>
          <inkml:trace contextRef="#ctx0" brushRef="#br0" timeOffset="4081">1718-342 4962,'0'0'2577,"0"0"-640,0 0-160,0 0-288,0 0-273,0 0-143,0 0-129,0 0-95,0 0-81,0 35-64,0-35-31,0 0-65,0 0-64,0 0-128,0 34-63,0-34-129,0 0-32,0 0-64,0 0 0,0 34 0,0-34-32,0 35 16,0-35-64,0 0 32,0 0-32,0 34-16,0-34 16,34 0-16,-34 0 0,0 0-32,0 34 32,0-34-32,0 0-32,0 0 64,0 0-16,0 0-16,0 0 16,35 0-32,-35 0-16,0 0 16,0 35 32,0-35-16,0 0 32,0 0-32,0 0 0,0 34-16,0-34 32,0 0-32,0 0 16,0 0-48,0 0-32,0 0 0,0 0-96,0 0 16,0 34 0,0-34-16,0 0 16,0 0-16,0 0-80,34 0-145,-34 0-255,0 0-368,0 0-753,0 0-4834</inkml:trace>
        </inkml:traceGroup>
      </inkml:traceGroup>
      <inkml:traceGroup>
        <inkml:annotationXML>
          <emma:emma xmlns:emma="http://www.w3.org/2003/04/emma" version="1.0">
            <emma:interpretation id="{3D3EF31C-9903-4458-86F8-F695A8765C0F}" emma:medium="tactile" emma:mode="ink">
              <msink:context xmlns:msink="http://schemas.microsoft.com/ink/2010/main" type="line" rotatedBoundingBox="25351,14499 26498,13881 26687,14232 25541,14850"/>
            </emma:interpretation>
          </emma:emma>
        </inkml:annotationXML>
        <inkml:traceGroup>
          <inkml:annotationXML>
            <emma:emma xmlns:emma="http://www.w3.org/2003/04/emma" version="1.0">
              <emma:interpretation id="{09E100D0-124F-4CD9-B2A2-0A69071881E2}" emma:medium="tactile" emma:mode="ink">
                <msink:context xmlns:msink="http://schemas.microsoft.com/ink/2010/main" type="inkWord" rotatedBoundingBox="25351,14499 26498,13881 26687,14232 25541,14850"/>
              </emma:interpretation>
              <emma:one-of disjunction-type="recognition" id="oneOf1">
                <emma:interpretation id="interp5" emma:lang="en-US" emma:confidence="0">
                  <emma:literal>USE</emma:literal>
                </emma:interpretation>
                <emma:interpretation id="interp6" emma:lang="en-US" emma:confidence="0">
                  <emma:literal>USES</emma:literal>
                </emma:interpretation>
                <emma:interpretation id="interp7" emma:lang="en-US" emma:confidence="0">
                  <emma:literal>use</emma:literal>
                </emma:interpretation>
                <emma:interpretation id="interp8" emma:lang="en-US" emma:confidence="0">
                  <emma:literal>USER</emma:literal>
                </emma:interpretation>
                <emma:interpretation id="interp9" emma:lang="en-US" emma:confidence="0">
                  <emma:literal>USEE</emma:literal>
                </emma:interpretation>
              </emma:one-of>
            </emma:emma>
          </inkml:annotationXML>
          <inkml:trace contextRef="#ctx0" brushRef="#br0" timeOffset="6081">653 860 5458,'0'0'2642,"0"0"-673,0 0-369,0 0-159,0 0-224,0 0-289,0 0-240,0 0-175,0 0-177,0 0-32,0 0 0,0 0 48,0 0 32,0 0 0,-34 34-47,34-34-49,0 0-48,0 0 16,0 0-64,34 34 0,-34-34 48,0 0-64,0 0 0,34 35-31,-34-35-33,0 34-48,0-34-16,35 34 16,-35-34-16,34 0-16,-34 0 112,0 35-112,0-35-16,34 0 32,1 0-96,-35 0 48,0 0 16,34 0-16,-34 0 0,34-35 32,-34 35 48,0 0-64,0 0 16,35-34-32,-35 34-48,34 0 32,-34 0 16,0-34 48,0 34-48,0 0 32,0 0 16,0-35-16,0 1-16,0 34-64,0 0 48,0 0 16,0-34-32,0 34 64,-34-35-64,34 1 16,0 34 48,0 0-16,0-34-48,-35 34 32,35-35-16,0 35-16,0 0 32,0 0-48,0 0 16,0-34 16,0 34 0,0 0 16,0 0 0,0 0-32,0 0 32,-34 0-48,34 0 16,0 0 16,0 0-32,0 0 32,0 0-32,0 0 32,0 0 16,34 34-32,-34-34 16,0 0 0,0 0-16,35 0 48,-35 0 16,0 0-16,0 0 32,34 35-16,-34-35-32,34 0 0,-34 0-16,0 34 16,0-34-16,35 0 32,-35 0-48,0 34 16,0-34 16,34 0-32,-34 0 16,34 35 32,-34-35-32,0 0-16,0 0 16,35 0-64,-35 0 16,0 0-16,0 0-80,0 0-80,34 0-96,-34 0-161,0 0-79,0 0-160,0 0-177,0 0-431,0 0-2354,0 0-4946</inkml:trace>
          <inkml:trace contextRef="#ctx0" brushRef="#br0" timeOffset="6863">1271 551 7187,'0'0'2433,"0"0"-832,0 0-352,0 0-241,0 0-79,0 0-97,0 0-144,0 0-111,0-35-81,0 35-32,0 0-48,0 0-16,0 0-63,0 0-65,-34 0 16,34 0-96,0 0 0,0 0-16,0 0-96,-35 35-32,35-35 0,0 0-32,0 0 0,0 0 48,-34 0-64,34 0 16,0 0 0,0 34-16,0-34 16,0 0 0,0 0-32,0 0 16,-34 0 0,34 0 0,0 0 16,0 0-16,0 34 0,0-34-16,0 0-16,0 0 16,0 0 16,0 0 0,34 0 0,-34 0 0,0 0-48,0 0 48,0 0 16,34 0-16,-34 0 48,35 0-64,-35 0 16,0 0 0,0 0-16,34 0 32,-34 0 32,34 0-48,-34 0-16,35 0 16,-35 35-16,34-35 16,-34 0 48,0 0-64,34 0 0,-34 34 0,0-34-16,34 0 16,-34 34 32,0-34-16,35 0 48,-35 0 32,0 35 32,0-35 96,0 0 0,0 0 1,-35 34-33,35-34-32,-34 0-32,34 0 16,-34 0-16,34 0-32,-34 0-16,34 0-64,-35 34-16,35-34 16,0 0-16,0 0-80,0 0-112,-34-34-192,34 34-129,0 0-271,0 0-449,0 0-960,-34-69-5650</inkml:trace>
          <inkml:trace contextRef="#ctx0" brushRef="#br0" timeOffset="7851">1409 447 8068,'0'0'2657,"0"0"-512,0 0-464,0 0-465,0 0-303,0 0-209,0 0-16,34-34-31,-34 34-49,35 0-32,-35 0-128,0 0-144,34 0-31,-34-35-65,34 35 0,-34 0 80,0 0-128,35-34 32,-35 34-48,34-34-80,-34 34 32,0 0-80,0 0-32,34-35 0,-34 35 0,0-34-16,0 34 64,0 0-32,0 0 0,0 0-16,0 0-96,0 0-96,35-34-112,-35 34-176,0 0-161,0 0-207,0 0-225,0 0-399,0 0-1297,0 0-5779</inkml:trace>
          <inkml:trace contextRef="#ctx0" brushRef="#br0" timeOffset="7364">1512 482 8676,'0'0'3217,"0"0"-1968,0 0-481,0 0-31,0 0 79,0 0 16,0 0-79,0 0-113,0 0-112,0 0-111,0 34-65,0-34-48,0 0-48,34 35 0,-34-35-64,0 0-16,0 0 0,35 0-32,-35 0 16,0 34 1,0-34-17,34 34-48,-34-34-64,0 0-32,0 0 16,0 0 0,34 35 0,-34-35 16,0 0-48,0 0 32,0 0-32,0 0-96,0 0-48,0 0-177,0 0-223,0 0-208,0 0-337,0 0-559,-34-35-1810,34 35-5090</inkml:trace>
          <inkml:trace contextRef="#ctx0" brushRef="#br0" timeOffset="8743">1649 654 9540,'0'0'2305,"0"0"-736,0 0-352,0 0-209,0 0-127,35-35-129,-35 35-144,34 0-160,-34 0-79,34-34-145,-34 34-16,0 0-64,35-34-96,-35 34 0,34 0-48,-34 0 16,0-35-16,0 35-16,0 0-64,0 0-176,0 0-337,0 0-1071,0 0-7236</inkml:trace>
          <inkml:trace contextRef="#ctx0" brushRef="#br0" timeOffset="8347">1615 516 11285,'0'0'1377,"0"0"-593,0 0-96,0 0 97,0 0 47,0 0-63,0 0-113,0 0-80,34 0-128,-34 0-63,0 0-17,0 0-80,35-34-16,-35 34-64,0-34-80,0 34 16,34 0-64,-34 0-16,34 0 32,-34 0-64,0-34 0,0 34 48,35 0-96,-35 0 16,0 0 0,0-35-48,0 35 64,0 0 0,34 0-96,-34 0-80,0 0-208,0 0-272,0 0-369,0 0-784,0 0-3233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Engineering</a:t>
            </a:r>
          </a:p>
        </p:txBody>
      </p:sp>
    </p:spTree>
    <p:extLst>
      <p:ext uri="{BB962C8B-B14F-4D97-AF65-F5344CB8AC3E}">
        <p14:creationId xmlns:p14="http://schemas.microsoft.com/office/powerpoint/2010/main" val="316569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Tailgating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attacker seeking entry into a restricted area follows behind someone who has legitimate access</a:t>
            </a:r>
          </a:p>
          <a:p>
            <a:r>
              <a:rPr lang="en-US" dirty="0"/>
              <a:t>The attacker could be holding a box or something that requires both hands</a:t>
            </a:r>
          </a:p>
          <a:p>
            <a:r>
              <a:rPr lang="en-US" dirty="0"/>
              <a:t>The legitimate person will typically hold the door open for the tailgater out of common curtesy (instead of slamming the door in their face, right?)</a:t>
            </a:r>
          </a:p>
        </p:txBody>
      </p:sp>
    </p:spTree>
    <p:extLst>
      <p:ext uri="{BB962C8B-B14F-4D97-AF65-F5344CB8AC3E}">
        <p14:creationId xmlns:p14="http://schemas.microsoft.com/office/powerpoint/2010/main" val="223140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 social engineering is the use of deception to manipulate individuals into divulging confidential or personal information that may be used for fraudulent purposes</a:t>
            </a:r>
          </a:p>
          <a:p>
            <a:r>
              <a:rPr lang="en-US" dirty="0"/>
              <a:t>Criminals use social engineering tactics because it is usually easier to exploit your natural instinct rather than hack your software</a:t>
            </a:r>
          </a:p>
          <a:p>
            <a:r>
              <a:rPr lang="en-US" dirty="0"/>
              <a:t>For example, it is much easier to fool someone into giving you their password than to try to hack it</a:t>
            </a:r>
          </a:p>
        </p:txBody>
      </p:sp>
    </p:spTree>
    <p:extLst>
      <p:ext uri="{BB962C8B-B14F-4D97-AF65-F5344CB8AC3E}">
        <p14:creationId xmlns:p14="http://schemas.microsoft.com/office/powerpoint/2010/main" val="297161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Social Engineering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Baiting</a:t>
            </a:r>
          </a:p>
          <a:p>
            <a:r>
              <a:rPr lang="en-US" dirty="0"/>
              <a:t>Phishing </a:t>
            </a:r>
          </a:p>
          <a:p>
            <a:r>
              <a:rPr lang="en-US" dirty="0"/>
              <a:t>Water holing</a:t>
            </a:r>
          </a:p>
          <a:p>
            <a:r>
              <a:rPr lang="en-US" dirty="0"/>
              <a:t>Quid pro quo</a:t>
            </a:r>
          </a:p>
          <a:p>
            <a:r>
              <a:rPr lang="en-US" dirty="0"/>
              <a:t>Tailgating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3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prevent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 down</a:t>
            </a:r>
          </a:p>
          <a:p>
            <a:pPr lvl="1"/>
            <a:r>
              <a:rPr lang="en-US" dirty="0"/>
              <a:t>Hackers want you to act first and think later</a:t>
            </a:r>
          </a:p>
          <a:p>
            <a:r>
              <a:rPr lang="en-US" dirty="0"/>
              <a:t>Research</a:t>
            </a:r>
          </a:p>
          <a:p>
            <a:pPr lvl="1"/>
            <a:r>
              <a:rPr lang="en-US" dirty="0"/>
              <a:t>Be suspicious of any messages from companies you use</a:t>
            </a:r>
          </a:p>
          <a:p>
            <a:r>
              <a:rPr lang="en-US" dirty="0"/>
              <a:t>Delete any request for financial information or passwords</a:t>
            </a:r>
          </a:p>
          <a:p>
            <a:r>
              <a:rPr lang="en-US" dirty="0"/>
              <a:t>Don’t click on links; search for the site yourself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it? </a:t>
            </a:r>
          </a:p>
          <a:p>
            <a:pPr lvl="1"/>
            <a:r>
              <a:rPr lang="en-US" dirty="0"/>
              <a:t>The fraudulent practice of sending emails pretending to be reputable companies to induce individuals to reveal private information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21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497" r="1" b="9453"/>
          <a:stretch/>
        </p:blipFill>
        <p:spPr>
          <a:xfrm>
            <a:off x="1069847" y="271464"/>
            <a:ext cx="10637520" cy="38795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 dirty="0"/>
              <a:t>Example of a Phishing email</a:t>
            </a:r>
          </a:p>
        </p:txBody>
      </p:sp>
    </p:spTree>
    <p:extLst>
      <p:ext uri="{BB962C8B-B14F-4D97-AF65-F5344CB8AC3E}">
        <p14:creationId xmlns:p14="http://schemas.microsoft.com/office/powerpoint/2010/main" val="33056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attack relies on the curiosity or greed of the victim</a:t>
            </a:r>
          </a:p>
          <a:p>
            <a:r>
              <a:rPr lang="en-US" dirty="0"/>
              <a:t>Attackers leave malware-infected software in locations people will find them with curiosity-piquing labels such as “Salary Info 2017” and wait for people to open or install them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726" y="4165405"/>
            <a:ext cx="2776000" cy="212068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/>
              <p14:cNvContentPartPr/>
              <p14:nvPr/>
            </p14:nvContentPartPr>
            <p14:xfrm>
              <a:off x="8921267" y="4757322"/>
              <a:ext cx="655560" cy="5565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12267" y="4748322"/>
                <a:ext cx="673200" cy="57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877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Holing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holing is a targeted strategy that capitalizes on the trust that users have in websites that they regularly visit</a:t>
            </a:r>
          </a:p>
          <a:p>
            <a:r>
              <a:rPr lang="en-US" dirty="0"/>
              <a:t>Targets are typically employees of large enterprises or government offices</a:t>
            </a:r>
          </a:p>
          <a:p>
            <a:r>
              <a:rPr lang="en-US" dirty="0"/>
              <a:t>The attacker looks for vulnerabilities in the websites that are most often visited by these employees and injects malicious code that redirects the target to a separate site that malware is hosted. </a:t>
            </a:r>
          </a:p>
          <a:p>
            <a:r>
              <a:rPr lang="en-US" dirty="0"/>
              <a:t>Watering hole attacks are uncommon, but they are very dangerous because they are difficult to detect</a:t>
            </a:r>
          </a:p>
        </p:txBody>
      </p:sp>
    </p:spTree>
    <p:extLst>
      <p:ext uri="{BB962C8B-B14F-4D97-AF65-F5344CB8AC3E}">
        <p14:creationId xmlns:p14="http://schemas.microsoft.com/office/powerpoint/2010/main" val="47501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Quid Pro Quo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Means “something for something”</a:t>
            </a:r>
          </a:p>
          <a:p>
            <a:r>
              <a:rPr lang="en-US" dirty="0"/>
              <a:t>Attacker calls company numbers claiming to be technical support</a:t>
            </a:r>
          </a:p>
          <a:p>
            <a:r>
              <a:rPr lang="en-US" dirty="0"/>
              <a:t>The attacker then walks the worker through the steps that they believe is helping, but instead is steps to install malware</a:t>
            </a:r>
          </a:p>
        </p:txBody>
      </p:sp>
    </p:spTree>
    <p:extLst>
      <p:ext uri="{BB962C8B-B14F-4D97-AF65-F5344CB8AC3E}">
        <p14:creationId xmlns:p14="http://schemas.microsoft.com/office/powerpoint/2010/main" val="3713016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1610</TotalTime>
  <Words>375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Wingdings 2</vt:lpstr>
      <vt:lpstr>Frame</vt:lpstr>
      <vt:lpstr>Social Engineering</vt:lpstr>
      <vt:lpstr>What is it?</vt:lpstr>
      <vt:lpstr>Common Social Engineering techniques</vt:lpstr>
      <vt:lpstr>How to prevent it</vt:lpstr>
      <vt:lpstr>Phishing</vt:lpstr>
      <vt:lpstr>Example of a Phishing email</vt:lpstr>
      <vt:lpstr>Baiting</vt:lpstr>
      <vt:lpstr>Water Holing</vt:lpstr>
      <vt:lpstr>Quid Pro Quo</vt:lpstr>
      <vt:lpstr>Tailgating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Engineering</dc:title>
  <dc:creator>Ali Hanson</dc:creator>
  <cp:lastModifiedBy>Ali Hanson</cp:lastModifiedBy>
  <cp:revision>20</cp:revision>
  <dcterms:created xsi:type="dcterms:W3CDTF">2017-05-30T15:48:54Z</dcterms:created>
  <dcterms:modified xsi:type="dcterms:W3CDTF">2017-06-08T13:49:26Z</dcterms:modified>
</cp:coreProperties>
</file>