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  <p:sldMasterId id="2147483708" r:id="rId5"/>
  </p:sldMasterIdLst>
  <p:notesMasterIdLst>
    <p:notesMasterId r:id="rId12"/>
  </p:notesMasterIdLst>
  <p:handoutMasterIdLst>
    <p:handoutMasterId r:id="rId13"/>
  </p:handoutMasterIdLst>
  <p:sldIdLst>
    <p:sldId id="273" r:id="rId6"/>
    <p:sldId id="268" r:id="rId7"/>
    <p:sldId id="269" r:id="rId8"/>
    <p:sldId id="270" r:id="rId9"/>
    <p:sldId id="272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55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120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91099-7EBE-4D12-B880-CCA6B38B92A6}" type="datetimeFigureOut">
              <a:rPr lang="en-US" smtClean="0"/>
              <a:t>7/27/2017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36C10-A9D4-4995-9BAF-95FBD77A72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18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F4299-1721-48C6-878D-74296BE00D21}" type="datetimeFigureOut">
              <a:rPr lang="en-US" smtClean="0"/>
              <a:t>7/27/2017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EF9EC-8318-4FF6-847E-A85BBD2B7E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195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B6843-3AD9-D947-BFC2-4A81687A714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892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9CE07-F147-4C00-B9C9-3655407B90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FD33C2-B3E8-4135-913E-744F7F4F5D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9E882-6343-41B6-B53E-973D257A2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7/27/2017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6BC0E-01D1-4508-BA20-AFD25F3A3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BB190-2BFB-4E85-A563-64EB6FA76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77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41B1C-63B4-481C-9078-53F1AD65B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353756-D330-4FA6-B32D-BB52A4F22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91FC7-681C-4406-B7A0-CADE3C01B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B874-E53C-42B9-98BA-0781B387246C}" type="datetime1">
              <a:rPr lang="en-US" smtClean="0"/>
              <a:t>7/27/2017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C12E1-3203-45D7-BDE8-5BC84F167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435C9-1DFA-4285-AE91-91CCF68EA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919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238364-983E-4695-99E7-2288A463E1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248425-A7D3-4514-A818-7DCDA13BFA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6FC895-7CD9-41C1-B480-FEBCE957E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02F4-45D7-406A-9C33-75238E131A1E}" type="datetime1">
              <a:rPr lang="en-US" smtClean="0"/>
              <a:t>7/27/2017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182EE-452E-416B-82EB-E64C50239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22D0B-9490-48FF-AAC7-DF0C2807F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299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999403" y="3401982"/>
            <a:ext cx="71628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3506368" y="3616586"/>
            <a:ext cx="6148873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3506367" y="4998325"/>
            <a:ext cx="562723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0818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64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27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58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135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8116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050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6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B5DFB-4AF7-44DD-9F65-A3338D37F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3D20D-BE8D-4256-AE2F-E033E7C68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BE4BD-0E36-4AD7-99FC-DDA90B021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E011-4F7D-42D0-82E1-078A40B76F01}" type="datetime1">
              <a:rPr lang="en-US" smtClean="0"/>
              <a:t>7/27/2017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F1043-5660-43D0-A7C2-E035F9F87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126C6-8BA8-4F9B-A20D-7A59E8198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216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117" y="187780"/>
            <a:ext cx="7400908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7017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C076C-A068-4D90-ACE7-4E5B8C026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231A19-5C17-45B3-B2E0-ECD268EA5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D8961-4EBD-47D0-8480-7F0AEBFE7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71FE-0FCC-47A4-B218-06AF00AFA70F}" type="datetime1">
              <a:rPr lang="en-US" smtClean="0"/>
              <a:t>7/27/2017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1326C-4ED2-47B5-B04B-A27BD71C9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6872B-96E4-46EC-A5DF-E5BF72244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9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87B2E-1729-4035-8831-E5F3B23D2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50CB6-A611-4C13-9298-8A34F76801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9F3D4E-564A-4D7C-A5B1-CEC58DA3B5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267B25-68C6-4C53-AD22-E577ECF4A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C22A-A385-4013-8BC3-1C712ED98224}" type="datetime1">
              <a:rPr lang="en-US" smtClean="0"/>
              <a:t>7/27/2017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EEB376-A182-48CD-B5AC-3B418B79F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15C7CD-054D-4EC9-BBE6-0CEAA9CA0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135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F5EB3-F703-4AC8-A50C-5CB50B04F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1C208E-788F-49F9-8367-8E9B3CF86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1A98F5-490E-4334-B0BA-933FF82594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EDA8E7-BC35-4219-A6CF-91D4A3FBB2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D4E36A-B0A9-4574-969D-CF2AF0259F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E71792-6114-43E8-8C0E-4472989D6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CD7-DDC2-4E28-B80E-11B3368F8846}" type="datetime1">
              <a:rPr lang="en-US" smtClean="0"/>
              <a:t>7/27/2017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06EF29-6DD4-4DCD-8889-6DD8BF71D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3A2741-3069-4511-B78C-0169C003D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13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C0BED-3835-424C-879F-B161A5994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BA1533-8876-4876-A5E7-3AC5D9275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82D6B-0F0F-41E5-8A0F-FC2D7E2110E0}" type="datetime1">
              <a:rPr lang="en-US" smtClean="0"/>
              <a:t>7/27/2017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3B793F-0DAB-4CB4-9CBE-55A40427E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F15FF0-C08F-4CE3-8858-86AA2B1C5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120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4B43D6-3BF0-401F-8B19-EF1C94EF0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1A38-D70F-41CF-857C-945C6FF6B07D}" type="datetime1">
              <a:rPr lang="en-US" smtClean="0"/>
              <a:t>7/27/2017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D169CD-BBAC-4D2B-BF0D-930EE3F6D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1FCA4D-4151-42C8-ACEC-76109339A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93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8ACAA-3B8D-412E-9AEA-BDFEED3B4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2D396-CA56-4228-9578-17C00A98B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2EBA43-EBB4-430B-8D9F-04C5B2A0A8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53E565-5070-4B75-BD22-2853CA75C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96DC-D1E7-4668-A471-A46ECA2AE34F}" type="datetime1">
              <a:rPr lang="en-US" smtClean="0"/>
              <a:t>7/27/2017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61E5F4-005A-4D95-A162-13114C3C5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1DC0D-E0E5-4205-93CA-45CBE212E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B5E73A3-59C6-448D-BB76-886960AEEE73}"/>
              </a:ext>
            </a:extLst>
          </p:cNvPr>
          <p:cNvSpPr/>
          <p:nvPr userDrawn="1"/>
        </p:nvSpPr>
        <p:spPr bwMode="hidden">
          <a:xfrm>
            <a:off x="0" y="0"/>
            <a:ext cx="7315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84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057BD-18E1-488E-87B5-596AB797F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B76243-DF6F-4743-B308-A2FD7BD943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7E190-6ABC-421E-8ECD-8E2333EF1B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4BCDBD-D612-4368-B24C-FACFDA704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7/27/2017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4BF70D-8A68-4141-96F1-0927EB78D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919EB2-D4A2-4157-A9ED-D5DD77E6B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831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D1C98B-3379-4858-A974-CBF85827F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405C7-6A33-423B-94DC-EA41BE707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F2EF9-3989-48F6-8798-80486BEFC1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44FFE-4BDB-4301-83D8-FE8B25E7CF5A}" type="datetime1">
              <a:rPr lang="en-US" smtClean="0"/>
              <a:t>7/27/2017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017C9-4788-47BF-8197-C235B2977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85165-C913-480D-BF6E-CD08780CAC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306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10692882" y="6329899"/>
            <a:ext cx="6609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838201" y="457200"/>
            <a:ext cx="7581327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3" y="6401628"/>
            <a:ext cx="11176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1302353" y="6415092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3836817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3300" dirty="0"/>
            </a:br>
            <a:r>
              <a:rPr lang="en-US" dirty="0"/>
              <a:t>User Experience/Human Computer Interface Security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4. </a:t>
            </a:r>
            <a:r>
              <a:rPr lang="en-US" sz="2000" dirty="0">
                <a:solidFill>
                  <a:srgbClr val="2955A6"/>
                </a:solidFill>
                <a:latin typeface="Berlin Sans FB" panose="020E0602020502020306" pitchFamily="34" charset="0"/>
              </a:rPr>
              <a:t>How Implementing Security Affects </a:t>
            </a:r>
            <a:br>
              <a:rPr lang="en-US" sz="2000" dirty="0">
                <a:solidFill>
                  <a:srgbClr val="2955A6"/>
                </a:solidFill>
                <a:latin typeface="Berlin Sans FB" panose="020E0602020502020306" pitchFamily="34" charset="0"/>
              </a:rPr>
            </a:br>
            <a:r>
              <a:rPr lang="en-US" sz="2000" dirty="0">
                <a:solidFill>
                  <a:srgbClr val="2955A6"/>
                </a:solidFill>
                <a:latin typeface="Berlin Sans FB" panose="020E0602020502020306" pitchFamily="34" charset="0"/>
              </a:rPr>
              <a:t>the User Experience</a:t>
            </a:r>
            <a:endParaRPr lang="en-US" sz="2000" b="1" dirty="0">
              <a:solidFill>
                <a:srgbClr val="2955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47CA54B-5836-4B5E-A559-253AA0C21B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8" b="99367" l="848" r="97100">
                        <a14:foregroundMark x1="56091" y1="94616" x2="1874" y2="95249"/>
                        <a14:foregroundMark x1="11736" y1="94695" x2="16600" y2="97546"/>
                        <a14:foregroundMark x1="12762" y1="94299" x2="25614" y2="99367"/>
                        <a14:foregroundMark x1="17849" y1="94062" x2="26417" y2="97466"/>
                        <a14:foregroundMark x1="14458" y1="94695" x2="17938" y2="95329"/>
                        <a14:foregroundMark x1="27086" y1="96912" x2="35029" y2="96279"/>
                        <a14:foregroundMark x1="29496" y1="95170" x2="26060" y2="95566"/>
                        <a14:foregroundMark x1="28871" y1="94695" x2="25971" y2="95012"/>
                        <a14:foregroundMark x1="26194" y1="94933" x2="19277" y2="94458"/>
                        <a14:foregroundMark x1="26595" y1="94378" x2="23561" y2="94378"/>
                        <a14:foregroundMark x1="11156" y1="95408" x2="7452" y2="93032"/>
                        <a14:foregroundMark x1="7452" y1="93032" x2="2990" y2="93824"/>
                        <a14:foregroundMark x1="2990" y1="93824" x2="7541" y2="92795"/>
                        <a14:foregroundMark x1="7541" y1="92795" x2="11200" y2="93508"/>
                        <a14:foregroundMark x1="4552" y1="93112" x2="892" y2="92953"/>
                        <a14:foregroundMark x1="1696" y1="93270" x2="2544" y2="96912"/>
                        <a14:foregroundMark x1="25881" y1="99367" x2="53726" y2="97941"/>
                        <a14:foregroundMark x1="53726" y1="97941" x2="53726" y2="97941"/>
                        <a14:foregroundMark x1="55600" y1="95645" x2="31682" y2="98812"/>
                        <a14:foregroundMark x1="31682" y1="98812" x2="31682" y2="98812"/>
                        <a14:foregroundMark x1="15216" y1="9501" x2="13699" y2="84561"/>
                        <a14:foregroundMark x1="13699" y1="84561" x2="14190" y2="90420"/>
                        <a14:foregroundMark x1="7095" y1="10293" x2="6024" y2="74347"/>
                        <a14:foregroundMark x1="6024" y1="74347" x2="3124" y2="95012"/>
                        <a14:foregroundMark x1="80757" y1="3471" x2="90718" y2="1742"/>
                        <a14:foregroundMark x1="12718" y1="15281" x2="78875" y2="3797"/>
                        <a14:foregroundMark x1="26729" y1="93508" x2="49799" y2="90657"/>
                        <a14:foregroundMark x1="49799" y1="90657" x2="55199" y2="91132"/>
                        <a14:foregroundMark x1="55199" y1="91132" x2="62294" y2="90974"/>
                        <a14:foregroundMark x1="60821" y1="96041" x2="97100" y2="82264"/>
                        <a14:foregroundMark x1="97100" y1="82264" x2="97100" y2="82264"/>
                        <a14:foregroundMark x1="95359" y1="71180" x2="93931" y2="46556"/>
                        <a14:foregroundMark x1="93931" y1="46556" x2="84560" y2="158"/>
                        <a14:backgroundMark x1="70906" y1="80443" x2="61847" y2="72842"/>
                        <a14:backgroundMark x1="59929" y1="71813" x2="47702" y2="68567"/>
                        <a14:backgroundMark x1="47702" y1="68567" x2="47702" y2="68567"/>
                        <a14:backgroundMark x1="47702" y1="68567" x2="47702" y2="68567"/>
                        <a14:backgroundMark x1="47747" y1="69596" x2="47747" y2="69596"/>
                        <a14:backgroundMark x1="46006" y1="69200" x2="46006" y2="69200"/>
                        <a14:backgroundMark x1="45069" y1="68963" x2="40071" y2="68725"/>
                        <a14:backgroundMark x1="39268" y1="68725" x2="39000" y2="68725"/>
                        <a14:backgroundMark x1="35207" y1="68884" x2="34895" y2="68884"/>
                        <a14:backgroundMark x1="27265" y1="50119" x2="26640" y2="49169"/>
                        <a14:backgroundMark x1="91165" y1="53207" x2="80857" y2="4038"/>
                        <a14:backgroundMark x1="80857" y1="4038" x2="75190" y2="14252"/>
                        <a14:backgroundMark x1="75190" y1="14252" x2="56537" y2="36580"/>
                        <a14:backgroundMark x1="26729" y1="50831" x2="26640" y2="68488"/>
                        <a14:backgroundMark x1="26060" y1="67854" x2="25390" y2="495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9" y="0"/>
            <a:ext cx="1216847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The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Balance user experience (UX) with security mechanisms</a:t>
            </a:r>
          </a:p>
          <a:p>
            <a:r>
              <a:rPr lang="en-US" sz="2100" dirty="0"/>
              <a:t>Too much security will anger users</a:t>
            </a:r>
          </a:p>
          <a:p>
            <a:r>
              <a:rPr lang="en-US" sz="2100" dirty="0"/>
              <a:t>Too little security won’t be secure but it’ll be easy for users</a:t>
            </a:r>
          </a:p>
          <a:p>
            <a:r>
              <a:rPr lang="en-US" sz="2100" dirty="0"/>
              <a:t>Bad security features deter users from using your program or website</a:t>
            </a:r>
          </a:p>
          <a:p>
            <a:pPr lvl="1"/>
            <a:r>
              <a:rPr lang="en-US" sz="1800" dirty="0"/>
              <a:t>If you make it too difficult, users are likely to quit</a:t>
            </a:r>
          </a:p>
        </p:txBody>
      </p:sp>
    </p:spTree>
    <p:extLst>
      <p:ext uri="{BB962C8B-B14F-4D97-AF65-F5344CB8AC3E}">
        <p14:creationId xmlns:p14="http://schemas.microsoft.com/office/powerpoint/2010/main" val="3346596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7A5B2FD-1616-4CF4-8905-941FC22C2E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8" b="99367" l="848" r="97100">
                        <a14:foregroundMark x1="56091" y1="94616" x2="1874" y2="95249"/>
                        <a14:foregroundMark x1="11736" y1="94695" x2="16600" y2="97546"/>
                        <a14:foregroundMark x1="12762" y1="94299" x2="25614" y2="99367"/>
                        <a14:foregroundMark x1="17849" y1="94062" x2="26417" y2="97466"/>
                        <a14:foregroundMark x1="14458" y1="94695" x2="17938" y2="95329"/>
                        <a14:foregroundMark x1="27086" y1="96912" x2="35029" y2="96279"/>
                        <a14:foregroundMark x1="29496" y1="95170" x2="26060" y2="95566"/>
                        <a14:foregroundMark x1="28871" y1="94695" x2="25971" y2="95012"/>
                        <a14:foregroundMark x1="26194" y1="94933" x2="19277" y2="94458"/>
                        <a14:foregroundMark x1="26595" y1="94378" x2="23561" y2="94378"/>
                        <a14:foregroundMark x1="11156" y1="95408" x2="7452" y2="93032"/>
                        <a14:foregroundMark x1="7452" y1="93032" x2="2990" y2="93824"/>
                        <a14:foregroundMark x1="2990" y1="93824" x2="7541" y2="92795"/>
                        <a14:foregroundMark x1="7541" y1="92795" x2="11200" y2="93508"/>
                        <a14:foregroundMark x1="4552" y1="93112" x2="892" y2="92953"/>
                        <a14:foregroundMark x1="1696" y1="93270" x2="2544" y2="96912"/>
                        <a14:foregroundMark x1="25881" y1="99367" x2="53726" y2="97941"/>
                        <a14:foregroundMark x1="53726" y1="97941" x2="53726" y2="97941"/>
                        <a14:foregroundMark x1="55600" y1="95645" x2="31682" y2="98812"/>
                        <a14:foregroundMark x1="31682" y1="98812" x2="31682" y2="98812"/>
                        <a14:foregroundMark x1="15216" y1="9501" x2="13699" y2="84561"/>
                        <a14:foregroundMark x1="13699" y1="84561" x2="14190" y2="90420"/>
                        <a14:foregroundMark x1="7095" y1="10293" x2="6024" y2="74347"/>
                        <a14:foregroundMark x1="6024" y1="74347" x2="3124" y2="95012"/>
                        <a14:foregroundMark x1="80757" y1="3471" x2="90718" y2="1742"/>
                        <a14:foregroundMark x1="12718" y1="15281" x2="78875" y2="3797"/>
                        <a14:foregroundMark x1="26729" y1="93508" x2="49799" y2="90657"/>
                        <a14:foregroundMark x1="49799" y1="90657" x2="55199" y2="91132"/>
                        <a14:foregroundMark x1="55199" y1="91132" x2="62294" y2="90974"/>
                        <a14:foregroundMark x1="60821" y1="96041" x2="97100" y2="82264"/>
                        <a14:foregroundMark x1="97100" y1="82264" x2="97100" y2="82264"/>
                        <a14:foregroundMark x1="95359" y1="71180" x2="93931" y2="46556"/>
                        <a14:foregroundMark x1="93931" y1="46556" x2="84560" y2="158"/>
                        <a14:backgroundMark x1="70906" y1="80443" x2="61847" y2="72842"/>
                        <a14:backgroundMark x1="59929" y1="71813" x2="47702" y2="68567"/>
                        <a14:backgroundMark x1="47702" y1="68567" x2="47702" y2="68567"/>
                        <a14:backgroundMark x1="47702" y1="68567" x2="47702" y2="68567"/>
                        <a14:backgroundMark x1="47747" y1="69596" x2="47747" y2="69596"/>
                        <a14:backgroundMark x1="46006" y1="69200" x2="46006" y2="69200"/>
                        <a14:backgroundMark x1="45069" y1="68963" x2="40071" y2="68725"/>
                        <a14:backgroundMark x1="39268" y1="68725" x2="39000" y2="68725"/>
                        <a14:backgroundMark x1="35207" y1="68884" x2="34895" y2="68884"/>
                        <a14:backgroundMark x1="27265" y1="50119" x2="26640" y2="49169"/>
                        <a14:backgroundMark x1="91165" y1="53207" x2="80857" y2="4038"/>
                        <a14:backgroundMark x1="80857" y1="4038" x2="75190" y2="14252"/>
                        <a14:backgroundMark x1="75190" y1="14252" x2="56537" y2="36580"/>
                        <a14:backgroundMark x1="26729" y1="50831" x2="26640" y2="68488"/>
                        <a14:backgroundMark x1="26060" y1="67854" x2="25390" y2="495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9" y="-5443"/>
            <a:ext cx="1216847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Main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Maximize positive user experience</a:t>
            </a:r>
          </a:p>
          <a:p>
            <a:r>
              <a:rPr lang="en-US" sz="2100" dirty="0"/>
              <a:t>Only authorized users have access to the system</a:t>
            </a:r>
          </a:p>
          <a:p>
            <a:r>
              <a:rPr lang="en-US" sz="2100" dirty="0"/>
              <a:t>Create a system that deters attackers</a:t>
            </a:r>
          </a:p>
          <a:p>
            <a:r>
              <a:rPr lang="en-US" sz="2100" dirty="0"/>
              <a:t>Make users feel their information is safe</a:t>
            </a:r>
          </a:p>
          <a:p>
            <a:r>
              <a:rPr lang="en-US" sz="2100" dirty="0"/>
              <a:t>Extremely user friendly</a:t>
            </a:r>
          </a:p>
        </p:txBody>
      </p:sp>
    </p:spTree>
    <p:extLst>
      <p:ext uri="{BB962C8B-B14F-4D97-AF65-F5344CB8AC3E}">
        <p14:creationId xmlns:p14="http://schemas.microsoft.com/office/powerpoint/2010/main" val="244848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6102908-94B9-4488-961A-A9B74C0BB0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8" b="99367" l="848" r="97100">
                        <a14:foregroundMark x1="56091" y1="94616" x2="1874" y2="95249"/>
                        <a14:foregroundMark x1="11736" y1="94695" x2="16600" y2="97546"/>
                        <a14:foregroundMark x1="12762" y1="94299" x2="25614" y2="99367"/>
                        <a14:foregroundMark x1="17849" y1="94062" x2="26417" y2="97466"/>
                        <a14:foregroundMark x1="14458" y1="94695" x2="17938" y2="95329"/>
                        <a14:foregroundMark x1="27086" y1="96912" x2="35029" y2="96279"/>
                        <a14:foregroundMark x1="29496" y1="95170" x2="26060" y2="95566"/>
                        <a14:foregroundMark x1="28871" y1="94695" x2="25971" y2="95012"/>
                        <a14:foregroundMark x1="26194" y1="94933" x2="19277" y2="94458"/>
                        <a14:foregroundMark x1="26595" y1="94378" x2="23561" y2="94378"/>
                        <a14:foregroundMark x1="11156" y1="95408" x2="7452" y2="93032"/>
                        <a14:foregroundMark x1="7452" y1="93032" x2="2990" y2="93824"/>
                        <a14:foregroundMark x1="2990" y1="93824" x2="7541" y2="92795"/>
                        <a14:foregroundMark x1="7541" y1="92795" x2="11200" y2="93508"/>
                        <a14:foregroundMark x1="4552" y1="93112" x2="892" y2="92953"/>
                        <a14:foregroundMark x1="1696" y1="93270" x2="2544" y2="96912"/>
                        <a14:foregroundMark x1="25881" y1="99367" x2="53726" y2="97941"/>
                        <a14:foregroundMark x1="53726" y1="97941" x2="53726" y2="97941"/>
                        <a14:foregroundMark x1="55600" y1="95645" x2="31682" y2="98812"/>
                        <a14:foregroundMark x1="31682" y1="98812" x2="31682" y2="98812"/>
                        <a14:foregroundMark x1="15216" y1="9501" x2="13699" y2="84561"/>
                        <a14:foregroundMark x1="13699" y1="84561" x2="14190" y2="90420"/>
                        <a14:foregroundMark x1="7095" y1="10293" x2="6024" y2="74347"/>
                        <a14:foregroundMark x1="6024" y1="74347" x2="3124" y2="95012"/>
                        <a14:foregroundMark x1="80757" y1="3471" x2="90718" y2="1742"/>
                        <a14:foregroundMark x1="12718" y1="15281" x2="78875" y2="3797"/>
                        <a14:foregroundMark x1="26729" y1="93508" x2="49799" y2="90657"/>
                        <a14:foregroundMark x1="49799" y1="90657" x2="55199" y2="91132"/>
                        <a14:foregroundMark x1="55199" y1="91132" x2="62294" y2="90974"/>
                        <a14:foregroundMark x1="60821" y1="96041" x2="97100" y2="82264"/>
                        <a14:foregroundMark x1="97100" y1="82264" x2="97100" y2="82264"/>
                        <a14:foregroundMark x1="95359" y1="71180" x2="93931" y2="46556"/>
                        <a14:foregroundMark x1="93931" y1="46556" x2="84560" y2="158"/>
                        <a14:backgroundMark x1="70906" y1="80443" x2="61847" y2="72842"/>
                        <a14:backgroundMark x1="59929" y1="71813" x2="47702" y2="68567"/>
                        <a14:backgroundMark x1="47702" y1="68567" x2="47702" y2="68567"/>
                        <a14:backgroundMark x1="47702" y1="68567" x2="47702" y2="68567"/>
                        <a14:backgroundMark x1="47747" y1="69596" x2="47747" y2="69596"/>
                        <a14:backgroundMark x1="46006" y1="69200" x2="46006" y2="69200"/>
                        <a14:backgroundMark x1="45069" y1="68963" x2="40071" y2="68725"/>
                        <a14:backgroundMark x1="39268" y1="68725" x2="39000" y2="68725"/>
                        <a14:backgroundMark x1="35207" y1="68884" x2="34895" y2="68884"/>
                        <a14:backgroundMark x1="27265" y1="50119" x2="26640" y2="49169"/>
                        <a14:backgroundMark x1="91165" y1="53207" x2="80857" y2="4038"/>
                        <a14:backgroundMark x1="80857" y1="4038" x2="75190" y2="14252"/>
                        <a14:backgroundMark x1="75190" y1="14252" x2="56537" y2="36580"/>
                        <a14:backgroundMark x1="26729" y1="50831" x2="26640" y2="68488"/>
                        <a14:backgroundMark x1="26060" y1="67854" x2="25390" y2="495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9" y="0"/>
            <a:ext cx="1216847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What to 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Don’t make password requirements too complex</a:t>
            </a:r>
          </a:p>
          <a:p>
            <a:pPr lvl="1"/>
            <a:r>
              <a:rPr lang="en-US" sz="1800" dirty="0"/>
              <a:t>Don’t use ‘forgot password’ requiring a question the user will not remember</a:t>
            </a:r>
          </a:p>
          <a:p>
            <a:pPr lvl="1"/>
            <a:r>
              <a:rPr lang="en-US" sz="1800" dirty="0"/>
              <a:t>Complex requirements make users more likely to use a common password or write it down</a:t>
            </a:r>
          </a:p>
          <a:p>
            <a:r>
              <a:rPr lang="en-US" sz="2100" dirty="0"/>
              <a:t>Keep it simple	</a:t>
            </a:r>
          </a:p>
          <a:p>
            <a:pPr marL="0" indent="0">
              <a:buNone/>
            </a:pPr>
            <a:r>
              <a:rPr lang="en-US" sz="2100" dirty="0"/>
              <a:t>	</a:t>
            </a:r>
            <a:r>
              <a:rPr lang="en-US" sz="1800" dirty="0"/>
              <a:t>minimize the time and effort required to use the feature</a:t>
            </a:r>
          </a:p>
          <a:p>
            <a:r>
              <a:rPr lang="en-US" sz="2100" dirty="0"/>
              <a:t>Captcha’s may catch bots but also infuriate users. Use sparingly</a:t>
            </a:r>
          </a:p>
          <a:p>
            <a:pPr lvl="1"/>
            <a:r>
              <a:rPr lang="en-US" sz="1800" dirty="0"/>
              <a:t>Don’t use the hard-to-decipher text ones</a:t>
            </a:r>
          </a:p>
        </p:txBody>
      </p:sp>
    </p:spTree>
    <p:extLst>
      <p:ext uri="{BB962C8B-B14F-4D97-AF65-F5344CB8AC3E}">
        <p14:creationId xmlns:p14="http://schemas.microsoft.com/office/powerpoint/2010/main" val="383095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B163DC0-B514-4CA1-BF16-7C025DF16E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8" b="99367" l="848" r="97100">
                        <a14:foregroundMark x1="56091" y1="94616" x2="1874" y2="95249"/>
                        <a14:foregroundMark x1="11736" y1="94695" x2="16600" y2="97546"/>
                        <a14:foregroundMark x1="12762" y1="94299" x2="25614" y2="99367"/>
                        <a14:foregroundMark x1="17849" y1="94062" x2="26417" y2="97466"/>
                        <a14:foregroundMark x1="14458" y1="94695" x2="17938" y2="95329"/>
                        <a14:foregroundMark x1="27086" y1="96912" x2="35029" y2="96279"/>
                        <a14:foregroundMark x1="29496" y1="95170" x2="26060" y2="95566"/>
                        <a14:foregroundMark x1="28871" y1="94695" x2="25971" y2="95012"/>
                        <a14:foregroundMark x1="26194" y1="94933" x2="19277" y2="94458"/>
                        <a14:foregroundMark x1="26595" y1="94378" x2="23561" y2="94378"/>
                        <a14:foregroundMark x1="11156" y1="95408" x2="7452" y2="93032"/>
                        <a14:foregroundMark x1="7452" y1="93032" x2="2990" y2="93824"/>
                        <a14:foregroundMark x1="2990" y1="93824" x2="7541" y2="92795"/>
                        <a14:foregroundMark x1="7541" y1="92795" x2="11200" y2="93508"/>
                        <a14:foregroundMark x1="4552" y1="93112" x2="892" y2="92953"/>
                        <a14:foregroundMark x1="1696" y1="93270" x2="2544" y2="96912"/>
                        <a14:foregroundMark x1="25881" y1="99367" x2="53726" y2="97941"/>
                        <a14:foregroundMark x1="53726" y1="97941" x2="53726" y2="97941"/>
                        <a14:foregroundMark x1="55600" y1="95645" x2="31682" y2="98812"/>
                        <a14:foregroundMark x1="31682" y1="98812" x2="31682" y2="98812"/>
                        <a14:foregroundMark x1="15216" y1="9501" x2="13699" y2="84561"/>
                        <a14:foregroundMark x1="13699" y1="84561" x2="14190" y2="90420"/>
                        <a14:foregroundMark x1="7095" y1="10293" x2="6024" y2="74347"/>
                        <a14:foregroundMark x1="6024" y1="74347" x2="3124" y2="95012"/>
                        <a14:foregroundMark x1="80757" y1="3471" x2="90718" y2="1742"/>
                        <a14:foregroundMark x1="12718" y1="15281" x2="78875" y2="3797"/>
                        <a14:foregroundMark x1="26729" y1="93508" x2="49799" y2="90657"/>
                        <a14:foregroundMark x1="49799" y1="90657" x2="55199" y2="91132"/>
                        <a14:foregroundMark x1="55199" y1="91132" x2="62294" y2="90974"/>
                        <a14:foregroundMark x1="60821" y1="96041" x2="97100" y2="82264"/>
                        <a14:foregroundMark x1="97100" y1="82264" x2="97100" y2="82264"/>
                        <a14:foregroundMark x1="95359" y1="71180" x2="93931" y2="46556"/>
                        <a14:foregroundMark x1="93931" y1="46556" x2="84560" y2="158"/>
                        <a14:backgroundMark x1="70906" y1="80443" x2="61847" y2="72842"/>
                        <a14:backgroundMark x1="59929" y1="71813" x2="47702" y2="68567"/>
                        <a14:backgroundMark x1="47702" y1="68567" x2="47702" y2="68567"/>
                        <a14:backgroundMark x1="47702" y1="68567" x2="47702" y2="68567"/>
                        <a14:backgroundMark x1="47747" y1="69596" x2="47747" y2="69596"/>
                        <a14:backgroundMark x1="46006" y1="69200" x2="46006" y2="69200"/>
                        <a14:backgroundMark x1="45069" y1="68963" x2="40071" y2="68725"/>
                        <a14:backgroundMark x1="39268" y1="68725" x2="39000" y2="68725"/>
                        <a14:backgroundMark x1="35207" y1="68884" x2="34895" y2="68884"/>
                        <a14:backgroundMark x1="27265" y1="50119" x2="26640" y2="49169"/>
                        <a14:backgroundMark x1="91165" y1="53207" x2="80857" y2="4038"/>
                        <a14:backgroundMark x1="80857" y1="4038" x2="75190" y2="14252"/>
                        <a14:backgroundMark x1="75190" y1="14252" x2="56537" y2="36580"/>
                        <a14:backgroundMark x1="26729" y1="50831" x2="26640" y2="68488"/>
                        <a14:backgroundMark x1="26060" y1="67854" x2="25390" y2="495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9" y="0"/>
            <a:ext cx="1216847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What to 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Know what user data you’re storing</a:t>
            </a:r>
          </a:p>
          <a:p>
            <a:pPr lvl="1"/>
            <a:r>
              <a:rPr lang="en-US" sz="1800" dirty="0"/>
              <a:t>Sensitive information like banking would need better authentication methods than a Pinterest account</a:t>
            </a:r>
          </a:p>
          <a:p>
            <a:pPr lvl="2"/>
            <a:r>
              <a:rPr lang="en-US" sz="1600" dirty="0"/>
              <a:t>Use two-factor authorization</a:t>
            </a:r>
          </a:p>
          <a:p>
            <a:pPr lvl="1"/>
            <a:r>
              <a:rPr lang="en-US" sz="1800" dirty="0"/>
              <a:t>Don’t‘ repeatedly request authorization every 5 minutes</a:t>
            </a:r>
          </a:p>
          <a:p>
            <a:r>
              <a:rPr lang="en-US" sz="2100" dirty="0"/>
              <a:t>If you store sensitive information, make sure users feel your software is safe</a:t>
            </a:r>
          </a:p>
          <a:p>
            <a:pPr lvl="1"/>
            <a:r>
              <a:rPr lang="en-US" sz="1800" dirty="0"/>
              <a:t>Can put up a policy stating “security is our priority” and actually take steps to encrypt data</a:t>
            </a:r>
          </a:p>
        </p:txBody>
      </p:sp>
    </p:spTree>
    <p:extLst>
      <p:ext uri="{BB962C8B-B14F-4D97-AF65-F5344CB8AC3E}">
        <p14:creationId xmlns:p14="http://schemas.microsoft.com/office/powerpoint/2010/main" val="518272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C5F366E-4CDA-4899-B46D-6EECEE0326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8" b="99367" l="848" r="97100">
                        <a14:foregroundMark x1="56091" y1="94616" x2="1874" y2="95249"/>
                        <a14:foregroundMark x1="11736" y1="94695" x2="16600" y2="97546"/>
                        <a14:foregroundMark x1="12762" y1="94299" x2="25614" y2="99367"/>
                        <a14:foregroundMark x1="17849" y1="94062" x2="26417" y2="97466"/>
                        <a14:foregroundMark x1="14458" y1="94695" x2="17938" y2="95329"/>
                        <a14:foregroundMark x1="27086" y1="96912" x2="35029" y2="96279"/>
                        <a14:foregroundMark x1="29496" y1="95170" x2="26060" y2="95566"/>
                        <a14:foregroundMark x1="28871" y1="94695" x2="25971" y2="95012"/>
                        <a14:foregroundMark x1="26194" y1="94933" x2="19277" y2="94458"/>
                        <a14:foregroundMark x1="26595" y1="94378" x2="23561" y2="94378"/>
                        <a14:foregroundMark x1="11156" y1="95408" x2="7452" y2="93032"/>
                        <a14:foregroundMark x1="7452" y1="93032" x2="2990" y2="93824"/>
                        <a14:foregroundMark x1="2990" y1="93824" x2="7541" y2="92795"/>
                        <a14:foregroundMark x1="7541" y1="92795" x2="11200" y2="93508"/>
                        <a14:foregroundMark x1="4552" y1="93112" x2="892" y2="92953"/>
                        <a14:foregroundMark x1="1696" y1="93270" x2="2544" y2="96912"/>
                        <a14:foregroundMark x1="25881" y1="99367" x2="53726" y2="97941"/>
                        <a14:foregroundMark x1="53726" y1="97941" x2="53726" y2="97941"/>
                        <a14:foregroundMark x1="55600" y1="95645" x2="31682" y2="98812"/>
                        <a14:foregroundMark x1="31682" y1="98812" x2="31682" y2="98812"/>
                        <a14:foregroundMark x1="15216" y1="9501" x2="13699" y2="84561"/>
                        <a14:foregroundMark x1="13699" y1="84561" x2="14190" y2="90420"/>
                        <a14:foregroundMark x1="7095" y1="10293" x2="6024" y2="74347"/>
                        <a14:foregroundMark x1="6024" y1="74347" x2="3124" y2="95012"/>
                        <a14:foregroundMark x1="80757" y1="3471" x2="90718" y2="1742"/>
                        <a14:foregroundMark x1="12718" y1="15281" x2="78875" y2="3797"/>
                        <a14:foregroundMark x1="26729" y1="93508" x2="49799" y2="90657"/>
                        <a14:foregroundMark x1="49799" y1="90657" x2="55199" y2="91132"/>
                        <a14:foregroundMark x1="55199" y1="91132" x2="62294" y2="90974"/>
                        <a14:foregroundMark x1="60821" y1="96041" x2="97100" y2="82264"/>
                        <a14:foregroundMark x1="97100" y1="82264" x2="97100" y2="82264"/>
                        <a14:foregroundMark x1="95359" y1="71180" x2="93931" y2="46556"/>
                        <a14:foregroundMark x1="93931" y1="46556" x2="84560" y2="158"/>
                        <a14:backgroundMark x1="70906" y1="80443" x2="61847" y2="72842"/>
                        <a14:backgroundMark x1="59929" y1="71813" x2="47702" y2="68567"/>
                        <a14:backgroundMark x1="47702" y1="68567" x2="47702" y2="68567"/>
                        <a14:backgroundMark x1="47702" y1="68567" x2="47702" y2="68567"/>
                        <a14:backgroundMark x1="47747" y1="69596" x2="47747" y2="69596"/>
                        <a14:backgroundMark x1="46006" y1="69200" x2="46006" y2="69200"/>
                        <a14:backgroundMark x1="45069" y1="68963" x2="40071" y2="68725"/>
                        <a14:backgroundMark x1="39268" y1="68725" x2="39000" y2="68725"/>
                        <a14:backgroundMark x1="35207" y1="68884" x2="34895" y2="68884"/>
                        <a14:backgroundMark x1="27265" y1="50119" x2="26640" y2="49169"/>
                        <a14:backgroundMark x1="91165" y1="53207" x2="80857" y2="4038"/>
                        <a14:backgroundMark x1="80857" y1="4038" x2="75190" y2="14252"/>
                        <a14:backgroundMark x1="75190" y1="14252" x2="56537" y2="36580"/>
                        <a14:backgroundMark x1="26729" y1="50831" x2="26640" y2="68488"/>
                        <a14:backgroundMark x1="26060" y1="67854" x2="25390" y2="495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9" y="0"/>
            <a:ext cx="1216847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Example: </a:t>
            </a:r>
            <a:r>
              <a:rPr lang="en-US" sz="3300" dirty="0" err="1"/>
              <a:t>bcrypt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Hashes passwords</a:t>
            </a:r>
          </a:p>
          <a:p>
            <a:r>
              <a:rPr lang="en-US" sz="2100" dirty="0"/>
              <a:t>Designed by Niels </a:t>
            </a:r>
            <a:r>
              <a:rPr lang="en-US" sz="2100" dirty="0" err="1"/>
              <a:t>Provos</a:t>
            </a:r>
            <a:r>
              <a:rPr lang="en-US" sz="2100" dirty="0"/>
              <a:t> and David </a:t>
            </a:r>
            <a:r>
              <a:rPr lang="en-US" sz="2100" dirty="0" err="1"/>
              <a:t>Mazieres</a:t>
            </a:r>
            <a:endParaRPr lang="en-US" sz="2100" dirty="0"/>
          </a:p>
          <a:p>
            <a:r>
              <a:rPr lang="en-US" sz="2100" dirty="0" err="1"/>
              <a:t>Bcrypt’s</a:t>
            </a:r>
            <a:r>
              <a:rPr lang="en-US" sz="2100" dirty="0"/>
              <a:t> main concept is its slowness for authenticating</a:t>
            </a:r>
          </a:p>
          <a:p>
            <a:pPr lvl="1"/>
            <a:r>
              <a:rPr lang="en-US" sz="1800" dirty="0"/>
              <a:t>With each password attempt, the load time becomes slower as to thwart brute-force attacks</a:t>
            </a:r>
          </a:p>
          <a:p>
            <a:r>
              <a:rPr lang="en-US" sz="2100" dirty="0"/>
              <a:t>Is this good or bad?</a:t>
            </a:r>
          </a:p>
          <a:p>
            <a:pPr lvl="1"/>
            <a:r>
              <a:rPr lang="en-US" sz="1800" dirty="0"/>
              <a:t>The security of </a:t>
            </a:r>
            <a:r>
              <a:rPr lang="en-US" sz="1800" dirty="0" err="1"/>
              <a:t>bcrypt</a:t>
            </a:r>
            <a:r>
              <a:rPr lang="en-US" sz="1800" dirty="0"/>
              <a:t> is pretty good for preventing brute-force attacks, BUT at the cost of user’s patience</a:t>
            </a:r>
          </a:p>
        </p:txBody>
      </p:sp>
    </p:spTree>
    <p:extLst>
      <p:ext uri="{BB962C8B-B14F-4D97-AF65-F5344CB8AC3E}">
        <p14:creationId xmlns:p14="http://schemas.microsoft.com/office/powerpoint/2010/main" val="84204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3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2961EA76-1630-4788-A629-8FDAFC9205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C05A15-2C36-4B2C-9ED7-7313D59409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A16170-AED4-43FB-90C7-1F1653EBFACC}">
  <ds:schemaRefs>
    <ds:schemaRef ds:uri="http://schemas.microsoft.com/office/2006/documentManagement/types"/>
    <ds:schemaRef ds:uri="http://purl.org/dc/elements/1.1/"/>
    <ds:schemaRef ds:uri="a4f35948-e619-41b3-aa29-22878b09cfd2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40262f94-9f35-4ac3-9a90-690165a166b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256</Words>
  <Application>Microsoft Office PowerPoint</Application>
  <PresentationFormat>Widescreen</PresentationFormat>
  <Paragraphs>37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Berlin Sans FB</vt:lpstr>
      <vt:lpstr>Calibri</vt:lpstr>
      <vt:lpstr>Calibri Light</vt:lpstr>
      <vt:lpstr>Georgia</vt:lpstr>
      <vt:lpstr>Office Theme</vt:lpstr>
      <vt:lpstr>PP_C5Modules_CC_License_standard</vt:lpstr>
      <vt:lpstr> User Experience/Human Computer Interface Security</vt:lpstr>
      <vt:lpstr>The basics</vt:lpstr>
      <vt:lpstr>Main goals</vt:lpstr>
      <vt:lpstr>What to do</vt:lpstr>
      <vt:lpstr>What to do</vt:lpstr>
      <vt:lpstr>Example: bcrypt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Implementing Security Affects  the User Experience</dc:title>
  <dc:creator>Hahn, Danica</dc:creator>
  <cp:lastModifiedBy>Hahn, Danica</cp:lastModifiedBy>
  <cp:revision>16</cp:revision>
  <dcterms:created xsi:type="dcterms:W3CDTF">2017-05-31T14:10:15Z</dcterms:created>
  <dcterms:modified xsi:type="dcterms:W3CDTF">2017-07-27T20:52:40Z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