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  <p:sldMasterId id="2147483708" r:id="rId5"/>
  </p:sldMasterIdLst>
  <p:notesMasterIdLst>
    <p:notesMasterId r:id="rId12"/>
  </p:notesMasterIdLst>
  <p:handoutMasterIdLst>
    <p:handoutMasterId r:id="rId13"/>
  </p:handoutMasterIdLst>
  <p:sldIdLst>
    <p:sldId id="273" r:id="rId6"/>
    <p:sldId id="268" r:id="rId7"/>
    <p:sldId id="269" r:id="rId8"/>
    <p:sldId id="270" r:id="rId9"/>
    <p:sldId id="27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2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892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9CE07-F147-4C00-B9C9-3655407B9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D33C2-B3E8-4135-913E-744F7F4F5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9E882-6343-41B6-B53E-973D257A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6BC0E-01D1-4508-BA20-AFD25F3A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BB190-2BFB-4E85-A563-64EB6FA76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7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1B1C-63B4-481C-9078-53F1AD65B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53756-D330-4FA6-B32D-BB52A4F22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91FC7-681C-4406-B7A0-CADE3C01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7/27/2017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C12E1-3203-45D7-BDE8-5BC84F16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435C9-1DFA-4285-AE91-91CCF68EA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1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238364-983E-4695-99E7-2288A463E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248425-A7D3-4514-A818-7DCDA13BF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FC895-7CD9-41C1-B480-FEBCE957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7/27/2017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182EE-452E-416B-82EB-E64C5023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22D0B-9490-48FF-AAC7-DF0C2807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9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99403" y="3401982"/>
            <a:ext cx="71628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3506368" y="3616586"/>
            <a:ext cx="6148873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3506367" y="4998325"/>
            <a:ext cx="562723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81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64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7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58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13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11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05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6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B5DFB-4AF7-44DD-9F65-A3338D37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3D20D-BE8D-4256-AE2F-E033E7C68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BE4BD-0E36-4AD7-99FC-DDA90B021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7/27/2017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F1043-5660-43D0-A7C2-E035F9F87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126C6-8BA8-4F9B-A20D-7A59E8198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1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117" y="187780"/>
            <a:ext cx="7400908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701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C076C-A068-4D90-ACE7-4E5B8C026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31A19-5C17-45B3-B2E0-ECD268EA5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D8961-4EBD-47D0-8480-7F0AEBFE7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7/27/2017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1326C-4ED2-47B5-B04B-A27BD71C9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6872B-96E4-46EC-A5DF-E5BF72244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87B2E-1729-4035-8831-E5F3B23D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50CB6-A611-4C13-9298-8A34F7680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F3D4E-564A-4D7C-A5B1-CEC58DA3B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67B25-68C6-4C53-AD22-E577ECF4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7/27/2017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EB376-A182-48CD-B5AC-3B418B79F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5C7CD-054D-4EC9-BBE6-0CEAA9CA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3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5EB3-F703-4AC8-A50C-5CB50B04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208E-788F-49F9-8367-8E9B3CF86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A98F5-490E-4334-B0BA-933FF8259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DA8E7-BC35-4219-A6CF-91D4A3FBB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4E36A-B0A9-4574-969D-CF2AF0259F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71792-6114-43E8-8C0E-4472989D6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7/27/2017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06EF29-6DD4-4DCD-8889-6DD8BF71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3A2741-3069-4511-B78C-0169C003D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3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C0BED-3835-424C-879F-B161A5994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A1533-8876-4876-A5E7-3AC5D9275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7/27/2017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3B793F-0DAB-4CB4-9CBE-55A40427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15FF0-C08F-4CE3-8858-86AA2B1C5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2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4B43D6-3BF0-401F-8B19-EF1C94EF0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7/27/2017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D169CD-BBAC-4D2B-BF0D-930EE3F6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FCA4D-4151-42C8-ACEC-76109339A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3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8ACAA-3B8D-412E-9AEA-BDFEED3B4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2D396-CA56-4228-9578-17C00A98B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2EBA43-EBB4-430B-8D9F-04C5B2A0A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3E565-5070-4B75-BD22-2853CA75C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7/27/2017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1E5F4-005A-4D95-A162-13114C3C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1DC0D-E0E5-4205-93CA-45CBE212E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5E73A3-59C6-448D-BB76-886960AEEE73}"/>
              </a:ext>
            </a:extLst>
          </p:cNvPr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4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57BD-18E1-488E-87B5-596AB797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B76243-DF6F-4743-B308-A2FD7BD94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7E190-6ABC-421E-8ECD-8E2333EF1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BCDBD-D612-4368-B24C-FACFDA70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BF70D-8A68-4141-96F1-0927EB78D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19EB2-D4A2-4157-A9ED-D5DD77E6B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3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D1C98B-3379-4858-A974-CBF85827F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405C7-6A33-423B-94DC-EA41BE707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F2EF9-3989-48F6-8798-80486BEFC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7/27/2017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017C9-4788-47BF-8197-C235B2977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85165-C913-480D-BF6E-CD08780CA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0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10692882" y="6329899"/>
            <a:ext cx="6609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838201" y="457200"/>
            <a:ext cx="7581327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3" y="6401628"/>
            <a:ext cx="11176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1302353" y="6415092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383681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r>
              <a:rPr lang="en-US" dirty="0"/>
              <a:t>User Experience/Human Computer Interface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4. </a:t>
            </a:r>
            <a:r>
              <a:rPr lang="en-US" sz="2000" dirty="0">
                <a:solidFill>
                  <a:srgbClr val="2955A6"/>
                </a:solidFill>
                <a:latin typeface="Berlin Sans FB" panose="020E0602020502020306" pitchFamily="34" charset="0"/>
              </a:rPr>
              <a:t>How Implementing Security Affects </a:t>
            </a:r>
            <a:br>
              <a:rPr lang="en-US" sz="2000" dirty="0">
                <a:solidFill>
                  <a:srgbClr val="2955A6"/>
                </a:solidFill>
                <a:latin typeface="Berlin Sans FB" panose="020E0602020502020306" pitchFamily="34" charset="0"/>
              </a:rPr>
            </a:br>
            <a:r>
              <a:rPr lang="en-US" sz="2000" dirty="0">
                <a:solidFill>
                  <a:srgbClr val="2955A6"/>
                </a:solidFill>
                <a:latin typeface="Berlin Sans FB" panose="020E0602020502020306" pitchFamily="34" charset="0"/>
              </a:rPr>
              <a:t>the User Experience</a:t>
            </a:r>
            <a:endParaRPr lang="en-US" sz="2000" b="1" dirty="0">
              <a:solidFill>
                <a:srgbClr val="2955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7CA54B-5836-4B5E-A559-253AA0C21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9" y="0"/>
            <a:ext cx="121684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Balance user experience (UX) with security mechanisms</a:t>
            </a:r>
          </a:p>
          <a:p>
            <a:r>
              <a:rPr lang="en-US" sz="2100" dirty="0"/>
              <a:t>Too much security will anger users</a:t>
            </a:r>
          </a:p>
          <a:p>
            <a:r>
              <a:rPr lang="en-US" sz="2100" dirty="0"/>
              <a:t>Too little security won’t be secure but it’ll be easy for users</a:t>
            </a:r>
          </a:p>
          <a:p>
            <a:r>
              <a:rPr lang="en-US" sz="2100" dirty="0"/>
              <a:t>Bad security features deter users from using your program or website</a:t>
            </a:r>
          </a:p>
          <a:p>
            <a:pPr lvl="1"/>
            <a:r>
              <a:rPr lang="en-US" sz="1800" dirty="0"/>
              <a:t>If you make it too difficult, users are likely to quit</a:t>
            </a:r>
          </a:p>
        </p:txBody>
      </p:sp>
    </p:spTree>
    <p:extLst>
      <p:ext uri="{BB962C8B-B14F-4D97-AF65-F5344CB8AC3E}">
        <p14:creationId xmlns:p14="http://schemas.microsoft.com/office/powerpoint/2010/main" val="334659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A5B2FD-1616-4CF4-8905-941FC22C2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9" y="-5443"/>
            <a:ext cx="121684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Main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Maximize positive user experience</a:t>
            </a:r>
          </a:p>
          <a:p>
            <a:r>
              <a:rPr lang="en-US" sz="2100" dirty="0"/>
              <a:t>Only authorized users have access to the system</a:t>
            </a:r>
          </a:p>
          <a:p>
            <a:r>
              <a:rPr lang="en-US" sz="2100" dirty="0"/>
              <a:t>Create a system that deters attackers</a:t>
            </a:r>
          </a:p>
          <a:p>
            <a:r>
              <a:rPr lang="en-US" sz="2100" dirty="0"/>
              <a:t>Make users feel their information is safe</a:t>
            </a:r>
          </a:p>
          <a:p>
            <a:r>
              <a:rPr lang="en-US" sz="2100" dirty="0"/>
              <a:t>Extremely user friendly</a:t>
            </a:r>
          </a:p>
        </p:txBody>
      </p:sp>
    </p:spTree>
    <p:extLst>
      <p:ext uri="{BB962C8B-B14F-4D97-AF65-F5344CB8AC3E}">
        <p14:creationId xmlns:p14="http://schemas.microsoft.com/office/powerpoint/2010/main" val="244848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102908-94B9-4488-961A-A9B74C0BB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9" y="0"/>
            <a:ext cx="121684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What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Don’t make password requirements too complex</a:t>
            </a:r>
          </a:p>
          <a:p>
            <a:pPr lvl="1"/>
            <a:r>
              <a:rPr lang="en-US" sz="1800" dirty="0"/>
              <a:t>Don’t use ‘forgot password’ requiring a question the user will not remember</a:t>
            </a:r>
          </a:p>
          <a:p>
            <a:pPr lvl="1"/>
            <a:r>
              <a:rPr lang="en-US" sz="1800" dirty="0"/>
              <a:t>Complex requirements make users more likely to use a common password or write it down</a:t>
            </a:r>
          </a:p>
          <a:p>
            <a:r>
              <a:rPr lang="en-US" sz="2100" dirty="0"/>
              <a:t>Keep it simple	</a:t>
            </a:r>
          </a:p>
          <a:p>
            <a:pPr marL="0" indent="0">
              <a:buNone/>
            </a:pPr>
            <a:r>
              <a:rPr lang="en-US" sz="2100" dirty="0"/>
              <a:t>	</a:t>
            </a:r>
            <a:r>
              <a:rPr lang="en-US" sz="1800" dirty="0"/>
              <a:t>minimize the time and effort required to use the feature</a:t>
            </a:r>
          </a:p>
          <a:p>
            <a:r>
              <a:rPr lang="en-US" sz="2100" dirty="0"/>
              <a:t>Captcha’s may catch bots but also infuriate users. Use sparingly</a:t>
            </a:r>
          </a:p>
          <a:p>
            <a:pPr lvl="1"/>
            <a:r>
              <a:rPr lang="en-US" sz="1800" dirty="0"/>
              <a:t>Don’t use the hard-to-decipher text ones</a:t>
            </a:r>
          </a:p>
        </p:txBody>
      </p:sp>
    </p:spTree>
    <p:extLst>
      <p:ext uri="{BB962C8B-B14F-4D97-AF65-F5344CB8AC3E}">
        <p14:creationId xmlns:p14="http://schemas.microsoft.com/office/powerpoint/2010/main" val="38309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163DC0-B514-4CA1-BF16-7C025DF16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9" y="0"/>
            <a:ext cx="121684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What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Know what user data you’re storing</a:t>
            </a:r>
          </a:p>
          <a:p>
            <a:pPr lvl="1"/>
            <a:r>
              <a:rPr lang="en-US" sz="1800" dirty="0"/>
              <a:t>Sensitive information like banking would need better authentication methods than a Pinterest account</a:t>
            </a:r>
          </a:p>
          <a:p>
            <a:pPr lvl="2"/>
            <a:r>
              <a:rPr lang="en-US" sz="1600" dirty="0"/>
              <a:t>Use two-factor authorization</a:t>
            </a:r>
          </a:p>
          <a:p>
            <a:pPr lvl="1"/>
            <a:r>
              <a:rPr lang="en-US" sz="1800" dirty="0"/>
              <a:t>Don’t‘ repeatedly request authorization every 5 minutes</a:t>
            </a:r>
          </a:p>
          <a:p>
            <a:r>
              <a:rPr lang="en-US" sz="2100" dirty="0"/>
              <a:t>If you store sensitive information, make sure users feel your software is safe</a:t>
            </a:r>
          </a:p>
          <a:p>
            <a:pPr lvl="1"/>
            <a:r>
              <a:rPr lang="en-US" sz="1800" dirty="0"/>
              <a:t>Can put up a policy stating “security is our priority” and actually take steps to encrypt data</a:t>
            </a:r>
          </a:p>
        </p:txBody>
      </p:sp>
    </p:spTree>
    <p:extLst>
      <p:ext uri="{BB962C8B-B14F-4D97-AF65-F5344CB8AC3E}">
        <p14:creationId xmlns:p14="http://schemas.microsoft.com/office/powerpoint/2010/main" val="51827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5F366E-4CDA-4899-B46D-6EECEE032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9" y="0"/>
            <a:ext cx="121684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Example: </a:t>
            </a:r>
            <a:r>
              <a:rPr lang="en-US" sz="3300" dirty="0" err="1"/>
              <a:t>bcrypt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Hashes passwords</a:t>
            </a:r>
          </a:p>
          <a:p>
            <a:r>
              <a:rPr lang="en-US" sz="2100" dirty="0"/>
              <a:t>Designed by Niels </a:t>
            </a:r>
            <a:r>
              <a:rPr lang="en-US" sz="2100" dirty="0" err="1"/>
              <a:t>Provos</a:t>
            </a:r>
            <a:r>
              <a:rPr lang="en-US" sz="2100" dirty="0"/>
              <a:t> and David </a:t>
            </a:r>
            <a:r>
              <a:rPr lang="en-US" sz="2100" dirty="0" err="1"/>
              <a:t>Mazieres</a:t>
            </a:r>
            <a:endParaRPr lang="en-US" sz="2100" dirty="0"/>
          </a:p>
          <a:p>
            <a:r>
              <a:rPr lang="en-US" sz="2100" dirty="0" err="1"/>
              <a:t>Bcrypt’s</a:t>
            </a:r>
            <a:r>
              <a:rPr lang="en-US" sz="2100" dirty="0"/>
              <a:t> main concept is its slowness for authenticating</a:t>
            </a:r>
          </a:p>
          <a:p>
            <a:pPr lvl="1"/>
            <a:r>
              <a:rPr lang="en-US" sz="1800" dirty="0"/>
              <a:t>With each password attempt, the load time becomes slower as to thwart brute-force attacks</a:t>
            </a:r>
          </a:p>
          <a:p>
            <a:r>
              <a:rPr lang="en-US" sz="2100" dirty="0"/>
              <a:t>Is this good or bad?</a:t>
            </a:r>
          </a:p>
          <a:p>
            <a:pPr lvl="1"/>
            <a:r>
              <a:rPr lang="en-US" sz="1800" dirty="0"/>
              <a:t>The security of </a:t>
            </a:r>
            <a:r>
              <a:rPr lang="en-US" sz="1800" dirty="0" err="1"/>
              <a:t>bcrypt</a:t>
            </a:r>
            <a:r>
              <a:rPr lang="en-US" sz="1800" dirty="0"/>
              <a:t> is pretty good for preventing brute-force attacks, BUT at the cost of user’s patience</a:t>
            </a:r>
          </a:p>
        </p:txBody>
      </p:sp>
    </p:spTree>
    <p:extLst>
      <p:ext uri="{BB962C8B-B14F-4D97-AF65-F5344CB8AC3E}">
        <p14:creationId xmlns:p14="http://schemas.microsoft.com/office/powerpoint/2010/main" val="84204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2961EA76-1630-4788-A629-8FDAFC920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C05A15-2C36-4B2C-9ED7-7313D59409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A16170-AED4-43FB-90C7-1F1653EBFACC}">
  <ds:schemaRefs>
    <ds:schemaRef ds:uri="http://schemas.microsoft.com/office/2006/documentManagement/types"/>
    <ds:schemaRef ds:uri="http://purl.org/dc/elements/1.1/"/>
    <ds:schemaRef ds:uri="a4f35948-e619-41b3-aa29-22878b09cfd2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40262f94-9f35-4ac3-9a90-690165a166b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256</Words>
  <Application>Microsoft Office PowerPoint</Application>
  <PresentationFormat>Widescreen</PresentationFormat>
  <Paragraphs>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Georgia</vt:lpstr>
      <vt:lpstr>Office Theme</vt:lpstr>
      <vt:lpstr>PP_C5Modules_CC_License_standard</vt:lpstr>
      <vt:lpstr> User Experience/Human Computer Interface Security</vt:lpstr>
      <vt:lpstr>The basics</vt:lpstr>
      <vt:lpstr>Main goals</vt:lpstr>
      <vt:lpstr>What to do</vt:lpstr>
      <vt:lpstr>What to do</vt:lpstr>
      <vt:lpstr>Example: bcrypt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Implementing Security Affects  the User Experience</dc:title>
  <dc:creator>Hahn, Danica</dc:creator>
  <cp:lastModifiedBy>Hahn, Danica</cp:lastModifiedBy>
  <cp:revision>16</cp:revision>
  <dcterms:created xsi:type="dcterms:W3CDTF">2017-05-31T14:10:15Z</dcterms:created>
  <dcterms:modified xsi:type="dcterms:W3CDTF">2017-07-27T20:52:40Z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