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31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1" r:id="rId10"/>
    <p:sldId id="310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74" d="100"/>
          <a:sy n="74" d="100"/>
        </p:scale>
        <p:origin x="119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59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68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48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842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831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469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720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998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003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97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070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27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559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400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4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3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2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48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30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12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93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3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osvdb.org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capec.mitre.org/data/definitions/1000.html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cve.mitre.org/cgi-bin/cvename.cgi?name=CVE-2014-0160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Vulnerabilities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1. Vulnerability Taxonomies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CVE – Who can make CVE Identifiers?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CVE Numbering Authorities (CNAs)</a:t>
            </a:r>
          </a:p>
          <a:p>
            <a:pPr lvl="1"/>
            <a:r>
              <a:rPr lang="en-US" dirty="0"/>
              <a:t>Trusted major OS vendors, security researchers, and research organizations</a:t>
            </a:r>
          </a:p>
          <a:p>
            <a:pPr lvl="1"/>
            <a:r>
              <a:rPr lang="en-US" dirty="0"/>
              <a:t>These people are allowed to assign CVE Identifiers to newly discovered issues</a:t>
            </a:r>
          </a:p>
          <a:p>
            <a:r>
              <a:rPr lang="en-US" dirty="0"/>
              <a:t>Reasons for having CNAs?</a:t>
            </a:r>
          </a:p>
          <a:p>
            <a:pPr lvl="1"/>
            <a:r>
              <a:rPr lang="en-US" dirty="0"/>
              <a:t>They don’t have to go through MITRE to release an identifier to the public</a:t>
            </a:r>
          </a:p>
          <a:p>
            <a:pPr lvl="1"/>
            <a:r>
              <a:rPr lang="en-US" dirty="0"/>
              <a:t>Puts the burden on the community to keep it updated instead of MITRE having to use man power to keep it updated</a:t>
            </a:r>
          </a:p>
          <a:p>
            <a:pPr lvl="2"/>
            <a:r>
              <a:rPr lang="en-US" dirty="0"/>
              <a:t>Less work on MITRE to manage and maintain the CVE</a:t>
            </a:r>
          </a:p>
        </p:txBody>
      </p:sp>
    </p:spTree>
    <p:extLst>
      <p:ext uri="{BB962C8B-B14F-4D97-AF65-F5344CB8AC3E}">
        <p14:creationId xmlns:p14="http://schemas.microsoft.com/office/powerpoint/2010/main" val="191710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CVE – Won’t this help hackers?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discussion involving vulnerabilities can help hackers</a:t>
            </a:r>
          </a:p>
          <a:p>
            <a:r>
              <a:rPr lang="en-US" dirty="0"/>
              <a:t>So why do the benefits of having CVE outweigh the risks?</a:t>
            </a:r>
          </a:p>
          <a:p>
            <a:pPr lvl="1"/>
            <a:r>
              <a:rPr lang="en-US" dirty="0"/>
              <a:t>It takes a lot more work for an organization to protect its networks and fix all possible holes than it takes for a hacker to find a single vulnerability to exploit</a:t>
            </a:r>
          </a:p>
          <a:p>
            <a:pPr lvl="2"/>
            <a:r>
              <a:rPr lang="en-US" dirty="0"/>
              <a:t>The organization can use the CVE to identify the problem and easily find the solution</a:t>
            </a:r>
          </a:p>
          <a:p>
            <a:pPr lvl="1"/>
            <a:r>
              <a:rPr lang="en-US" dirty="0"/>
              <a:t>Sharing information within the information security community is much harder than it is for hackers to share information</a:t>
            </a:r>
          </a:p>
          <a:p>
            <a:pPr lvl="2"/>
            <a:r>
              <a:rPr lang="en-US" dirty="0"/>
              <a:t>CVE provides a sharing platform for information security organizations to communicate security threats</a:t>
            </a:r>
          </a:p>
        </p:txBody>
      </p:sp>
    </p:spTree>
    <p:extLst>
      <p:ext uri="{BB962C8B-B14F-4D97-AF65-F5344CB8AC3E}">
        <p14:creationId xmlns:p14="http://schemas.microsoft.com/office/powerpoint/2010/main" val="540003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0B4E7-F0EA-4952-A017-318B87FFB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931830"/>
            <a:ext cx="2949178" cy="1600200"/>
          </a:xfrm>
        </p:spPr>
        <p:txBody>
          <a:bodyPr/>
          <a:lstStyle/>
          <a:p>
            <a:pPr algn="ctr"/>
            <a:r>
              <a:rPr lang="en-US" dirty="0">
                <a:ln/>
              </a:rPr>
              <a:t>To search for CVE Identifiers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E9B29-16BB-4606-9F6E-5E11CC946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This will provide a comprehensive evaluation of the CVE Identifier</a:t>
            </a:r>
          </a:p>
          <a:p>
            <a:pPr lvl="1"/>
            <a:r>
              <a:rPr lang="en-US" dirty="0"/>
              <a:t>http://www.cvedetails.com/</a:t>
            </a:r>
          </a:p>
          <a:p>
            <a:r>
              <a:rPr lang="en-US" dirty="0"/>
              <a:t>Official site</a:t>
            </a:r>
          </a:p>
          <a:p>
            <a:pPr lvl="1"/>
            <a:r>
              <a:rPr lang="en-US" dirty="0"/>
              <a:t>https://cve.mitre.org/cve/cve.html</a:t>
            </a:r>
          </a:p>
        </p:txBody>
      </p:sp>
    </p:spTree>
    <p:extLst>
      <p:ext uri="{BB962C8B-B14F-4D97-AF65-F5344CB8AC3E}">
        <p14:creationId xmlns:p14="http://schemas.microsoft.com/office/powerpoint/2010/main" val="2297094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CWE – Common Weakness Enumeration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Vulnerability Taxonomies</a:t>
            </a:r>
          </a:p>
        </p:txBody>
      </p:sp>
    </p:spTree>
    <p:extLst>
      <p:ext uri="{BB962C8B-B14F-4D97-AF65-F5344CB8AC3E}">
        <p14:creationId xmlns:p14="http://schemas.microsoft.com/office/powerpoint/2010/main" val="3319240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CWE – Common Weakness Enumeration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Online list of software weaknesses</a:t>
            </a:r>
          </a:p>
          <a:p>
            <a:pPr lvl="1"/>
            <a:r>
              <a:rPr lang="en-US" dirty="0"/>
              <a:t>Serves as a common language, a measuring stick for software, and a baseline for weakness identification, mitigation, and prevention efforts</a:t>
            </a:r>
          </a:p>
          <a:p>
            <a:r>
              <a:rPr lang="en-US" dirty="0"/>
              <a:t>Free</a:t>
            </a:r>
          </a:p>
          <a:p>
            <a:pPr lvl="1"/>
            <a:r>
              <a:rPr lang="en-US" dirty="0"/>
              <a:t>Also maintained by MITRE</a:t>
            </a:r>
          </a:p>
          <a:p>
            <a:r>
              <a:rPr lang="en-US" dirty="0"/>
              <a:t>Compiled and updated by a group of experts from business academic institutions and government agencies</a:t>
            </a:r>
          </a:p>
          <a:p>
            <a:r>
              <a:rPr lang="en-US" dirty="0"/>
              <a:t>The software weaknesses will be named in a similar fashion to the CVE identifiers</a:t>
            </a:r>
          </a:p>
          <a:p>
            <a:pPr lvl="1"/>
            <a:r>
              <a:rPr lang="en-US" dirty="0"/>
              <a:t>Example: CWE-493</a:t>
            </a:r>
          </a:p>
          <a:p>
            <a:pPr lvl="2"/>
            <a:r>
              <a:rPr lang="en-US" dirty="0"/>
              <a:t>Note: CWEs do not include the year</a:t>
            </a:r>
          </a:p>
        </p:txBody>
      </p:sp>
    </p:spTree>
    <p:extLst>
      <p:ext uri="{BB962C8B-B14F-4D97-AF65-F5344CB8AC3E}">
        <p14:creationId xmlns:p14="http://schemas.microsoft.com/office/powerpoint/2010/main" val="2910036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CWE – Tiers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CWE is assembled into 3 tiers</a:t>
            </a:r>
          </a:p>
          <a:p>
            <a:pPr lvl="1"/>
            <a:r>
              <a:rPr lang="en-US" dirty="0"/>
              <a:t>Top tier</a:t>
            </a:r>
          </a:p>
          <a:p>
            <a:pPr lvl="2"/>
            <a:r>
              <a:rPr lang="en-US" dirty="0"/>
              <a:t>Divides known weaknesses into a few large, general classes</a:t>
            </a:r>
          </a:p>
          <a:p>
            <a:pPr lvl="3"/>
            <a:r>
              <a:rPr lang="en-US" dirty="0"/>
              <a:t>Used by enterprise management people, academics, researchers, and vendors</a:t>
            </a:r>
          </a:p>
          <a:p>
            <a:pPr lvl="1"/>
            <a:r>
              <a:rPr lang="en-US" dirty="0"/>
              <a:t>Middle tier</a:t>
            </a:r>
          </a:p>
          <a:p>
            <a:pPr lvl="2"/>
            <a:r>
              <a:rPr lang="en-US" dirty="0"/>
              <a:t>Divides into several dozen categorized groups of definitions</a:t>
            </a:r>
          </a:p>
          <a:p>
            <a:pPr lvl="3"/>
            <a:r>
              <a:rPr lang="en-US" dirty="0"/>
              <a:t>Used by security experts, system administrators, and software developers</a:t>
            </a:r>
          </a:p>
          <a:p>
            <a:pPr lvl="1"/>
            <a:r>
              <a:rPr lang="en-US" dirty="0"/>
              <a:t>Lower tier</a:t>
            </a:r>
          </a:p>
          <a:p>
            <a:pPr lvl="2"/>
            <a:r>
              <a:rPr lang="en-US" dirty="0"/>
              <a:t>Full list of weaknesses</a:t>
            </a:r>
          </a:p>
          <a:p>
            <a:pPr lvl="3"/>
            <a:r>
              <a:rPr lang="en-US" dirty="0"/>
              <a:t>Used by people at all levels including PC users</a:t>
            </a:r>
          </a:p>
        </p:txBody>
      </p:sp>
    </p:spTree>
    <p:extLst>
      <p:ext uri="{BB962C8B-B14F-4D97-AF65-F5344CB8AC3E}">
        <p14:creationId xmlns:p14="http://schemas.microsoft.com/office/powerpoint/2010/main" val="375341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CWE – What’s the purpose?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Allows service providers to inform users of weaknesses and possible solutions</a:t>
            </a:r>
          </a:p>
          <a:p>
            <a:r>
              <a:rPr lang="en-US" dirty="0"/>
              <a:t>Allows software buyers to have a good comparison of similar products offered by different vendors</a:t>
            </a:r>
          </a:p>
          <a:p>
            <a:r>
              <a:rPr lang="en-US" dirty="0"/>
              <a:t>Allows legal personnel to formalize contracts, terms, and conditions of a certain software’s usage</a:t>
            </a:r>
          </a:p>
          <a:p>
            <a:r>
              <a:rPr lang="en-US" dirty="0"/>
              <a:t>Organizations want assurance that the software products they buy or develop are free of known security flaws</a:t>
            </a:r>
          </a:p>
        </p:txBody>
      </p:sp>
    </p:spTree>
    <p:extLst>
      <p:ext uri="{BB962C8B-B14F-4D97-AF65-F5344CB8AC3E}">
        <p14:creationId xmlns:p14="http://schemas.microsoft.com/office/powerpoint/2010/main" val="2798548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0B4E7-F0EA-4952-A017-318B87FFB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931830"/>
            <a:ext cx="2949178" cy="1600200"/>
          </a:xfrm>
        </p:spPr>
        <p:txBody>
          <a:bodyPr/>
          <a:lstStyle/>
          <a:p>
            <a:pPr algn="ctr"/>
            <a:r>
              <a:rPr lang="en-US" dirty="0">
                <a:ln/>
              </a:rPr>
              <a:t>To search the CWE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E9B29-16BB-4606-9F6E-5E11CC946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http://cwe.mitre.org/data/index.html</a:t>
            </a:r>
          </a:p>
        </p:txBody>
      </p:sp>
    </p:spTree>
    <p:extLst>
      <p:ext uri="{BB962C8B-B14F-4D97-AF65-F5344CB8AC3E}">
        <p14:creationId xmlns:p14="http://schemas.microsoft.com/office/powerpoint/2010/main" val="2120304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OSVDB – Open Source Vulnerability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Vulnerability Taxonomies</a:t>
            </a:r>
          </a:p>
        </p:txBody>
      </p:sp>
    </p:spTree>
    <p:extLst>
      <p:ext uri="{BB962C8B-B14F-4D97-AF65-F5344CB8AC3E}">
        <p14:creationId xmlns:p14="http://schemas.microsoft.com/office/powerpoint/2010/main" val="1234943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OSVDB – Open Source Vulnerability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Independent, open-sourced database of vulnerabilities</a:t>
            </a:r>
          </a:p>
          <a:p>
            <a:r>
              <a:rPr lang="en-US" dirty="0"/>
              <a:t>Started in 2002 at the </a:t>
            </a:r>
            <a:r>
              <a:rPr lang="en-US" dirty="0" err="1"/>
              <a:t>Blackhat</a:t>
            </a:r>
            <a:r>
              <a:rPr lang="en-US" dirty="0"/>
              <a:t> and DEFCON conferences</a:t>
            </a:r>
          </a:p>
          <a:p>
            <a:pPr lvl="1"/>
            <a:r>
              <a:rPr lang="en-US" dirty="0"/>
              <a:t>The database was officially open to the public in 2004</a:t>
            </a:r>
          </a:p>
          <a:p>
            <a:r>
              <a:rPr lang="en-US" dirty="0"/>
              <a:t>Why did they create this?</a:t>
            </a:r>
          </a:p>
          <a:p>
            <a:pPr lvl="1"/>
            <a:r>
              <a:rPr lang="en-US" dirty="0"/>
              <a:t>To provide accurate, non-biased technical information on security vulnerabilities</a:t>
            </a:r>
          </a:p>
          <a:p>
            <a:r>
              <a:rPr lang="en-US" dirty="0"/>
              <a:t>The open source nature of the database promoted greater collaboration between companies and individuals</a:t>
            </a:r>
          </a:p>
          <a:p>
            <a:pPr lvl="1"/>
            <a:r>
              <a:rPr lang="en-US" dirty="0"/>
              <a:t>The idea was to eliminate redundant work and reduce expenses from the development and maintenance of running a vulnerability database</a:t>
            </a:r>
          </a:p>
        </p:txBody>
      </p:sp>
    </p:spTree>
    <p:extLst>
      <p:ext uri="{BB962C8B-B14F-4D97-AF65-F5344CB8AC3E}">
        <p14:creationId xmlns:p14="http://schemas.microsoft.com/office/powerpoint/2010/main" val="73001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Understand what CVE does.</a:t>
            </a:r>
          </a:p>
          <a:p>
            <a:pPr lvl="1"/>
            <a:r>
              <a:rPr lang="en-US" dirty="0"/>
              <a:t>Understand what CWE does.</a:t>
            </a:r>
          </a:p>
          <a:p>
            <a:pPr lvl="1"/>
            <a:r>
              <a:rPr lang="en-US" dirty="0"/>
              <a:t>Understand what OSVDB does.</a:t>
            </a:r>
          </a:p>
          <a:p>
            <a:pPr lvl="1"/>
            <a:r>
              <a:rPr lang="en-US" dirty="0"/>
              <a:t>Understand what CAPEC does.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OSVDB – Open Source Vulnerability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database was shutdown on April 5</a:t>
            </a:r>
            <a:r>
              <a:rPr lang="en-US" baseline="30000" dirty="0"/>
              <a:t>th</a:t>
            </a:r>
            <a:r>
              <a:rPr lang="en-US" dirty="0"/>
              <a:t>, 2016</a:t>
            </a:r>
          </a:p>
          <a:p>
            <a:pPr lvl="1"/>
            <a:r>
              <a:rPr lang="en-US" dirty="0"/>
              <a:t>The creators couldn’t get the security community to support the database and contribute to it</a:t>
            </a:r>
          </a:p>
          <a:p>
            <a:pPr lvl="1"/>
            <a:r>
              <a:rPr lang="en-US" dirty="0"/>
              <a:t>Thus, the creators were straining themselves keeping this database updated and maintained</a:t>
            </a:r>
          </a:p>
        </p:txBody>
      </p:sp>
    </p:spTree>
    <p:extLst>
      <p:ext uri="{BB962C8B-B14F-4D97-AF65-F5344CB8AC3E}">
        <p14:creationId xmlns:p14="http://schemas.microsoft.com/office/powerpoint/2010/main" val="2285606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0B4E7-F0EA-4952-A017-318B87FFB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931830"/>
            <a:ext cx="2949178" cy="1600200"/>
          </a:xfrm>
        </p:spPr>
        <p:txBody>
          <a:bodyPr/>
          <a:lstStyle/>
          <a:p>
            <a:pPr algn="ctr"/>
            <a:r>
              <a:rPr lang="en-US" dirty="0">
                <a:ln/>
              </a:rPr>
              <a:t>OSVDB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E9B29-16BB-4606-9F6E-5E11CC946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While the database can no longer be accessed, the blog they created is still active</a:t>
            </a:r>
          </a:p>
          <a:p>
            <a:r>
              <a:rPr lang="en-US" u="sng" dirty="0">
                <a:hlinkClick r:id="rId2"/>
              </a:rPr>
              <a:t>https://blog.osvdb.org/</a:t>
            </a:r>
            <a:endParaRPr lang="en-US" u="sng" dirty="0"/>
          </a:p>
          <a:p>
            <a:pPr lvl="1"/>
            <a:r>
              <a:rPr lang="en-US" dirty="0"/>
              <a:t>This blog provides commentary on things related to vulnerabilities</a:t>
            </a:r>
          </a:p>
        </p:txBody>
      </p:sp>
    </p:spTree>
    <p:extLst>
      <p:ext uri="{BB962C8B-B14F-4D97-AF65-F5344CB8AC3E}">
        <p14:creationId xmlns:p14="http://schemas.microsoft.com/office/powerpoint/2010/main" val="2680870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9775" y="3655220"/>
            <a:ext cx="4611655" cy="1071324"/>
          </a:xfrm>
        </p:spPr>
        <p:txBody>
          <a:bodyPr>
            <a:normAutofit fontScale="90000"/>
          </a:bodyPr>
          <a:lstStyle/>
          <a:p>
            <a:br>
              <a:rPr lang="en-US" sz="3300" dirty="0"/>
            </a:br>
            <a:r>
              <a:rPr lang="en-US" sz="3300" dirty="0"/>
              <a:t>CAPEC – Common Attack Pattern Enumeration and Classification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Vulnerability Taxonomies</a:t>
            </a:r>
          </a:p>
        </p:txBody>
      </p:sp>
    </p:spTree>
    <p:extLst>
      <p:ext uri="{BB962C8B-B14F-4D97-AF65-F5344CB8AC3E}">
        <p14:creationId xmlns:p14="http://schemas.microsoft.com/office/powerpoint/2010/main" val="2897965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CAPEC – Common Attack Pattern Enumeration and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Comprehensive dictionary and classification taxonomy of known attacks</a:t>
            </a:r>
          </a:p>
          <a:p>
            <a:pPr lvl="1"/>
            <a:r>
              <a:rPr lang="en-US" dirty="0"/>
              <a:t>Complex taxonomy of hundreds of attack classes showing textual, categorical, and referential data</a:t>
            </a:r>
          </a:p>
          <a:p>
            <a:pPr lvl="1"/>
            <a:r>
              <a:rPr lang="en-US" dirty="0"/>
              <a:t>These are common methods for exploiting software systems</a:t>
            </a:r>
          </a:p>
          <a:p>
            <a:r>
              <a:rPr lang="en-US" dirty="0"/>
              <a:t>Free</a:t>
            </a:r>
          </a:p>
          <a:p>
            <a:pPr lvl="1"/>
            <a:r>
              <a:rPr lang="en-US" dirty="0"/>
              <a:t>Maintained by MITRE</a:t>
            </a:r>
          </a:p>
          <a:p>
            <a:r>
              <a:rPr lang="en-US" dirty="0"/>
              <a:t>Released in 2007</a:t>
            </a:r>
          </a:p>
          <a:p>
            <a:r>
              <a:rPr lang="en-US" dirty="0"/>
              <a:t>Naming is same as CWE but uses CAPEC</a:t>
            </a:r>
          </a:p>
          <a:p>
            <a:pPr lvl="1"/>
            <a:r>
              <a:rPr lang="en-US" dirty="0"/>
              <a:t>Example: CAPEC-66</a:t>
            </a:r>
          </a:p>
        </p:txBody>
      </p:sp>
    </p:spTree>
    <p:extLst>
      <p:ext uri="{BB962C8B-B14F-4D97-AF65-F5344CB8AC3E}">
        <p14:creationId xmlns:p14="http://schemas.microsoft.com/office/powerpoint/2010/main" val="2403630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CAPEC – Common Attack Pattern Enumeration and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this useful?</a:t>
            </a:r>
          </a:p>
          <a:p>
            <a:pPr lvl="1"/>
            <a:r>
              <a:rPr lang="en-US" dirty="0"/>
              <a:t>Advance community understanding of these attacks and enhance defenses</a:t>
            </a:r>
          </a:p>
          <a:p>
            <a:pPr lvl="1"/>
            <a:r>
              <a:rPr lang="en-US" dirty="0"/>
              <a:t>Able to communicate with others about a specific attack and have them understand exactly what you’re referring to</a:t>
            </a:r>
          </a:p>
          <a:p>
            <a:pPr lvl="1"/>
            <a:r>
              <a:rPr lang="en-US" dirty="0"/>
              <a:t>Used mainly by analysts, developers, testers, and educators</a:t>
            </a:r>
          </a:p>
          <a:p>
            <a:pPr marL="279082" lvl="1" indent="0">
              <a:buNone/>
            </a:pPr>
            <a:endParaRPr lang="en-US" dirty="0"/>
          </a:p>
          <a:p>
            <a:r>
              <a:rPr lang="en-US" dirty="0"/>
              <a:t>Public participation and contributions continue to develop the list</a:t>
            </a:r>
          </a:p>
          <a:p>
            <a:pPr lvl="1"/>
            <a:r>
              <a:rPr lang="en-US" dirty="0"/>
              <a:t>CAPEC provides the means for identifying, collecting, and sharing attack patterns among the information security community</a:t>
            </a:r>
          </a:p>
        </p:txBody>
      </p:sp>
    </p:spTree>
    <p:extLst>
      <p:ext uri="{BB962C8B-B14F-4D97-AF65-F5344CB8AC3E}">
        <p14:creationId xmlns:p14="http://schemas.microsoft.com/office/powerpoint/2010/main" val="762707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CAPEC – Classification taxonomy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Uses a hierarchy; can be classified in two ways</a:t>
            </a:r>
          </a:p>
          <a:p>
            <a:pPr marL="621982" lvl="1" indent="-342900">
              <a:buFont typeface="+mj-lt"/>
              <a:buAutoNum type="arabicPeriod"/>
            </a:pPr>
            <a:r>
              <a:rPr lang="en-US" dirty="0"/>
              <a:t>Top of hierarchy is a set of categories called Mechanisms of Attack</a:t>
            </a:r>
          </a:p>
          <a:p>
            <a:pPr lvl="2"/>
            <a:r>
              <a:rPr lang="en-US" dirty="0"/>
              <a:t>Collect and Analyze Information</a:t>
            </a:r>
          </a:p>
          <a:p>
            <a:pPr lvl="2"/>
            <a:r>
              <a:rPr lang="en-US" dirty="0"/>
              <a:t>Inject Unexpected Items</a:t>
            </a:r>
          </a:p>
          <a:p>
            <a:pPr lvl="2"/>
            <a:r>
              <a:rPr lang="en-US" dirty="0"/>
              <a:t>Engage in Deceptive Interactions</a:t>
            </a:r>
          </a:p>
          <a:p>
            <a:pPr lvl="2"/>
            <a:r>
              <a:rPr lang="en-US" dirty="0"/>
              <a:t>Manipulate Timing and State</a:t>
            </a:r>
          </a:p>
          <a:p>
            <a:pPr lvl="2"/>
            <a:r>
              <a:rPr lang="en-US" dirty="0"/>
              <a:t>Abuse Existing Functionality</a:t>
            </a:r>
          </a:p>
          <a:p>
            <a:pPr lvl="2"/>
            <a:r>
              <a:rPr lang="en-US" dirty="0"/>
              <a:t>Employ Probabilistic Techniques</a:t>
            </a:r>
          </a:p>
          <a:p>
            <a:pPr lvl="2"/>
            <a:r>
              <a:rPr lang="en-US" dirty="0"/>
              <a:t>Subvert Access Control</a:t>
            </a:r>
          </a:p>
          <a:p>
            <a:pPr lvl="2"/>
            <a:r>
              <a:rPr lang="en-US" dirty="0"/>
              <a:t>Manipulate Data Structures</a:t>
            </a:r>
          </a:p>
          <a:p>
            <a:pPr lvl="2"/>
            <a:r>
              <a:rPr lang="en-US" dirty="0"/>
              <a:t>Manipulate System Resources</a:t>
            </a:r>
          </a:p>
        </p:txBody>
      </p:sp>
    </p:spTree>
    <p:extLst>
      <p:ext uri="{BB962C8B-B14F-4D97-AF65-F5344CB8AC3E}">
        <p14:creationId xmlns:p14="http://schemas.microsoft.com/office/powerpoint/2010/main" val="244003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CAPEC – Classification taxonomy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9082" lvl="1" indent="0">
              <a:buNone/>
            </a:pPr>
            <a:r>
              <a:rPr lang="en-US" dirty="0"/>
              <a:t>2.  Top of hierarchy is a set of categories called Domains of Attack</a:t>
            </a:r>
          </a:p>
          <a:p>
            <a:pPr lvl="2"/>
            <a:r>
              <a:rPr lang="en-US" dirty="0"/>
              <a:t>Social Engineering</a:t>
            </a:r>
          </a:p>
          <a:p>
            <a:pPr lvl="2"/>
            <a:r>
              <a:rPr lang="en-US" dirty="0"/>
              <a:t>Supply Chain</a:t>
            </a:r>
          </a:p>
          <a:p>
            <a:pPr lvl="2"/>
            <a:r>
              <a:rPr lang="en-US" dirty="0"/>
              <a:t>Communications</a:t>
            </a:r>
          </a:p>
          <a:p>
            <a:pPr lvl="2"/>
            <a:r>
              <a:rPr lang="en-US" dirty="0"/>
              <a:t>Software</a:t>
            </a:r>
          </a:p>
          <a:p>
            <a:pPr lvl="2"/>
            <a:r>
              <a:rPr lang="en-US" dirty="0"/>
              <a:t>Physical Security</a:t>
            </a:r>
          </a:p>
          <a:p>
            <a:pPr lvl="2"/>
            <a:r>
              <a:rPr lang="en-US" dirty="0"/>
              <a:t>Hardware</a:t>
            </a:r>
          </a:p>
          <a:p>
            <a:pPr lvl="2"/>
            <a:endParaRPr lang="en-US" dirty="0"/>
          </a:p>
          <a:p>
            <a:pPr marL="569913" lvl="2" indent="0">
              <a:buNone/>
            </a:pPr>
            <a:endParaRPr lang="en-US" dirty="0"/>
          </a:p>
          <a:p>
            <a:pPr lvl="1"/>
            <a:r>
              <a:rPr lang="en-US" dirty="0"/>
              <a:t>Within those categories are meta-level patterns</a:t>
            </a:r>
          </a:p>
          <a:p>
            <a:pPr lvl="2"/>
            <a:r>
              <a:rPr lang="en-US" dirty="0"/>
              <a:t>These meta-level patterns are parents to standard patterns</a:t>
            </a:r>
          </a:p>
          <a:p>
            <a:pPr lvl="3"/>
            <a:r>
              <a:rPr lang="en-US" dirty="0"/>
              <a:t>These standard patterns may be parents to detailed patterns</a:t>
            </a:r>
          </a:p>
        </p:txBody>
      </p:sp>
    </p:spTree>
    <p:extLst>
      <p:ext uri="{BB962C8B-B14F-4D97-AF65-F5344CB8AC3E}">
        <p14:creationId xmlns:p14="http://schemas.microsoft.com/office/powerpoint/2010/main" val="3728532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CAPEC – Attack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attack pattern shows a few things:</a:t>
            </a:r>
          </a:p>
          <a:p>
            <a:pPr lvl="1"/>
            <a:r>
              <a:rPr lang="en-US" dirty="0"/>
              <a:t>How a specific part of the attack is designed and how it will execute</a:t>
            </a:r>
          </a:p>
          <a:p>
            <a:pPr lvl="1"/>
            <a:r>
              <a:rPr lang="en-US" dirty="0"/>
              <a:t>General aspects of the attack that are used frequently</a:t>
            </a:r>
          </a:p>
          <a:p>
            <a:pPr lvl="1"/>
            <a:r>
              <a:rPr lang="en-US" dirty="0"/>
              <a:t>The attacker’s challenges and how they would solve them</a:t>
            </a:r>
          </a:p>
          <a:p>
            <a:pPr lvl="1"/>
            <a:r>
              <a:rPr lang="en-US" dirty="0"/>
              <a:t>Guidance on how to mitigate the attack</a:t>
            </a:r>
          </a:p>
          <a:p>
            <a:r>
              <a:rPr lang="en-US" dirty="0"/>
              <a:t>These attack patterns are researched extensively using real-world exploits as examples</a:t>
            </a:r>
          </a:p>
          <a:p>
            <a:r>
              <a:rPr lang="en-US" dirty="0"/>
              <a:t>Examples of attack patterns</a:t>
            </a:r>
          </a:p>
          <a:p>
            <a:pPr lvl="1"/>
            <a:r>
              <a:rPr lang="en-US" dirty="0"/>
              <a:t>HTTP Response Splitting (CAPEC-34)</a:t>
            </a:r>
          </a:p>
          <a:p>
            <a:pPr lvl="1"/>
            <a:r>
              <a:rPr lang="en-US" dirty="0"/>
              <a:t>SQL Injection (CAPEC-66)</a:t>
            </a:r>
          </a:p>
          <a:p>
            <a:pPr lvl="1"/>
            <a:r>
              <a:rPr lang="en-US" dirty="0"/>
              <a:t>Buffer Overflow (CAPEC-100)</a:t>
            </a:r>
          </a:p>
          <a:p>
            <a:pPr lvl="1"/>
            <a:r>
              <a:rPr lang="en-US" dirty="0"/>
              <a:t>Clickjacking (CAPEC-103)</a:t>
            </a:r>
          </a:p>
        </p:txBody>
      </p:sp>
    </p:spTree>
    <p:extLst>
      <p:ext uri="{BB962C8B-B14F-4D97-AF65-F5344CB8AC3E}">
        <p14:creationId xmlns:p14="http://schemas.microsoft.com/office/powerpoint/2010/main" val="3280122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0B4E7-F0EA-4952-A017-318B87FFB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931830"/>
            <a:ext cx="2949178" cy="1600200"/>
          </a:xfrm>
        </p:spPr>
        <p:txBody>
          <a:bodyPr/>
          <a:lstStyle/>
          <a:p>
            <a:pPr algn="ctr"/>
            <a:r>
              <a:rPr lang="en-US" dirty="0">
                <a:ln/>
              </a:rPr>
              <a:t>Search CAPEC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E9B29-16BB-4606-9F6E-5E11CC946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u="sng" dirty="0">
                <a:hlinkClick r:id="rId2"/>
              </a:rPr>
              <a:t>https://capec.mitre.org/data/definitions/1000.html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39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vulnerability taxonomies have forever impacted the way we communicate security threats</a:t>
            </a:r>
          </a:p>
          <a:p>
            <a:r>
              <a:rPr lang="en-US" dirty="0"/>
              <a:t>CVE, CWE, OSVDB, and CAPEC were all created to provide a standard for security threats that would unify the information security community</a:t>
            </a:r>
          </a:p>
          <a:p>
            <a:pPr lvl="1"/>
            <a:r>
              <a:rPr lang="en-US" dirty="0"/>
              <a:t>better communication about security threats</a:t>
            </a:r>
          </a:p>
          <a:p>
            <a:pPr lvl="1"/>
            <a:r>
              <a:rPr lang="en-US" dirty="0"/>
              <a:t>produced a world-wide collaboration</a:t>
            </a:r>
          </a:p>
          <a:p>
            <a:pPr lvl="1"/>
            <a:r>
              <a:rPr lang="en-US" dirty="0"/>
              <a:t>Platform to share information</a:t>
            </a:r>
          </a:p>
          <a:p>
            <a:pPr lvl="1"/>
            <a:r>
              <a:rPr lang="en-US"/>
              <a:t>Helps developers debug their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7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CVE</a:t>
            </a:r>
          </a:p>
          <a:p>
            <a:pPr lvl="1"/>
            <a:r>
              <a:rPr lang="en-US" dirty="0"/>
              <a:t>Common Vulnerabilities and Exposures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CWE</a:t>
            </a:r>
          </a:p>
          <a:p>
            <a:pPr lvl="1"/>
            <a:r>
              <a:rPr lang="en-US" dirty="0"/>
              <a:t>Common Weakness Enumeration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OSVDB</a:t>
            </a:r>
          </a:p>
          <a:p>
            <a:pPr lvl="1"/>
            <a:r>
              <a:rPr lang="en-US" dirty="0"/>
              <a:t>Open Source Vulnerability Database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CAPEC</a:t>
            </a:r>
          </a:p>
          <a:p>
            <a:pPr lvl="1"/>
            <a:r>
              <a:rPr lang="en-US" dirty="0"/>
              <a:t>Common Attack Pattern Enumeration and Classification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09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CVE – Common Vulnerabilities and Exposures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Vulnerability Taxonomies</a:t>
            </a:r>
          </a:p>
        </p:txBody>
      </p:sp>
    </p:spTree>
    <p:extLst>
      <p:ext uri="{BB962C8B-B14F-4D97-AF65-F5344CB8AC3E}">
        <p14:creationId xmlns:p14="http://schemas.microsoft.com/office/powerpoint/2010/main" val="184168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CVE – Common Vulnerabilities and Exposures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list of standard terms (CVE identifiers) for publicly known security threats</a:t>
            </a:r>
          </a:p>
          <a:p>
            <a:pPr lvl="1"/>
            <a:r>
              <a:rPr lang="en-US" dirty="0"/>
              <a:t>Basically, a naming standard for security threats</a:t>
            </a:r>
          </a:p>
          <a:p>
            <a:r>
              <a:rPr lang="en-US" dirty="0"/>
              <a:t>Sponsored by the US Department of Homeland Security</a:t>
            </a:r>
          </a:p>
          <a:p>
            <a:r>
              <a:rPr lang="en-US" dirty="0"/>
              <a:t>Free to use</a:t>
            </a:r>
          </a:p>
          <a:p>
            <a:pPr lvl="1"/>
            <a:r>
              <a:rPr lang="en-US" dirty="0"/>
              <a:t>Maintained by MITRE, a nonprofit company</a:t>
            </a:r>
          </a:p>
          <a:p>
            <a:r>
              <a:rPr lang="en-US" dirty="0"/>
              <a:t>Is an international effort</a:t>
            </a:r>
          </a:p>
          <a:p>
            <a:pPr lvl="1"/>
            <a:r>
              <a:rPr lang="en-US" dirty="0"/>
              <a:t>Organizations around the world are actively involved in making their products CVE-compatible</a:t>
            </a:r>
          </a:p>
          <a:p>
            <a:r>
              <a:rPr lang="en-US" dirty="0"/>
              <a:t>If everyone follows CVE as the naming standard, it’s easier to identify information about a single problem from multiple resources</a:t>
            </a:r>
          </a:p>
        </p:txBody>
      </p:sp>
    </p:spTree>
    <p:extLst>
      <p:ext uri="{BB962C8B-B14F-4D97-AF65-F5344CB8AC3E}">
        <p14:creationId xmlns:p14="http://schemas.microsoft.com/office/powerpoint/2010/main" val="2504386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CVE –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information security tools used their own database that uses their own naming system for security vulnerabilities</a:t>
            </a:r>
          </a:p>
          <a:p>
            <a:r>
              <a:rPr lang="en-US" dirty="0"/>
              <a:t>Each vendor used different measurement methods to state the number of vulnerabilities or exposures they detected</a:t>
            </a:r>
          </a:p>
          <a:p>
            <a:r>
              <a:rPr lang="en-US" dirty="0"/>
              <a:t>Consequences:</a:t>
            </a:r>
          </a:p>
          <a:p>
            <a:pPr lvl="1"/>
            <a:r>
              <a:rPr lang="en-US" dirty="0"/>
              <a:t>Possible gaps in security coverage</a:t>
            </a:r>
          </a:p>
          <a:p>
            <a:pPr lvl="1"/>
            <a:r>
              <a:rPr lang="en-US" dirty="0"/>
              <a:t>No effective interoperability among the databases and tools</a:t>
            </a:r>
          </a:p>
          <a:p>
            <a:pPr lvl="2"/>
            <a:endParaRPr lang="en-US" dirty="0"/>
          </a:p>
          <a:p>
            <a:r>
              <a:rPr lang="en-US" dirty="0"/>
              <a:t>Launched in 1999</a:t>
            </a:r>
          </a:p>
          <a:p>
            <a:pPr lvl="1"/>
            <a:r>
              <a:rPr lang="en-US" dirty="0"/>
              <a:t>CVE was the solution to unify information security tools</a:t>
            </a:r>
          </a:p>
        </p:txBody>
      </p:sp>
    </p:spTree>
    <p:extLst>
      <p:ext uri="{BB962C8B-B14F-4D97-AF65-F5344CB8AC3E}">
        <p14:creationId xmlns:p14="http://schemas.microsoft.com/office/powerpoint/2010/main" val="148385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CVE – How does this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threat is discovered and disclosed, CVE Numbering Authorities assign the threat a CVE ID then post it on the CVE list</a:t>
            </a:r>
          </a:p>
          <a:p>
            <a:r>
              <a:rPr lang="en-US" dirty="0"/>
              <a:t>Before it can be posted, the Vulnerability Disclosure Policy must be obeyed</a:t>
            </a:r>
          </a:p>
          <a:p>
            <a:pPr lvl="1"/>
            <a:r>
              <a:rPr lang="en-US" dirty="0"/>
              <a:t>The affected vendor will be contacted about the found threat with Proof of Concept</a:t>
            </a:r>
          </a:p>
          <a:p>
            <a:pPr lvl="1"/>
            <a:r>
              <a:rPr lang="en-US" dirty="0"/>
              <a:t>The vendor should correct the threat within 90 days</a:t>
            </a:r>
          </a:p>
          <a:p>
            <a:pPr lvl="1"/>
            <a:r>
              <a:rPr lang="en-US" dirty="0"/>
              <a:t>After the threat is corrected, it will be disclosed to the public</a:t>
            </a:r>
          </a:p>
          <a:p>
            <a:pPr lvl="1"/>
            <a:r>
              <a:rPr lang="en-US" dirty="0"/>
              <a:t>The vulnerability is then assigned a CVE and put on the CVE list</a:t>
            </a:r>
          </a:p>
        </p:txBody>
      </p:sp>
    </p:spTree>
    <p:extLst>
      <p:ext uri="{BB962C8B-B14F-4D97-AF65-F5344CB8AC3E}">
        <p14:creationId xmlns:p14="http://schemas.microsoft.com/office/powerpoint/2010/main" val="2228508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</a:rPr>
              <a:t>CVE – Security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security threats are divided into 2 categories:</a:t>
            </a:r>
          </a:p>
          <a:p>
            <a:pPr marL="621982" lvl="1" indent="-342900">
              <a:buFont typeface="+mj-lt"/>
              <a:buAutoNum type="arabicPeriod"/>
            </a:pPr>
            <a:r>
              <a:rPr lang="en-US" dirty="0"/>
              <a:t>Vulnerability</a:t>
            </a:r>
          </a:p>
          <a:p>
            <a:pPr marL="860425" lvl="2" indent="-342900"/>
            <a:r>
              <a:rPr lang="en-US" sz="1800" dirty="0"/>
              <a:t>Mistake in software that a hacker can use to gain </a:t>
            </a:r>
            <a:r>
              <a:rPr lang="en-US" sz="1800" i="1" dirty="0"/>
              <a:t>DIRECT</a:t>
            </a:r>
            <a:r>
              <a:rPr lang="en-US" sz="1800" dirty="0"/>
              <a:t> access to a system or network</a:t>
            </a:r>
          </a:p>
          <a:p>
            <a:pPr marL="621982" lvl="1" indent="-342900">
              <a:buFont typeface="+mj-lt"/>
              <a:buAutoNum type="arabicPeriod"/>
            </a:pPr>
            <a:r>
              <a:rPr lang="en-US" dirty="0"/>
              <a:t>Exposure</a:t>
            </a:r>
          </a:p>
          <a:p>
            <a:pPr marL="860425" lvl="2" indent="-342900"/>
            <a:r>
              <a:rPr lang="en-US" sz="1800" dirty="0"/>
              <a:t>Mistake in software that a hacker can use to gain </a:t>
            </a:r>
            <a:r>
              <a:rPr lang="en-US" sz="1800" i="1" dirty="0"/>
              <a:t>INDIRECT</a:t>
            </a:r>
            <a:r>
              <a:rPr lang="en-US" sz="1800" dirty="0"/>
              <a:t> access to a system or network</a:t>
            </a:r>
          </a:p>
        </p:txBody>
      </p:sp>
    </p:spTree>
    <p:extLst>
      <p:ext uri="{BB962C8B-B14F-4D97-AF65-F5344CB8AC3E}">
        <p14:creationId xmlns:p14="http://schemas.microsoft.com/office/powerpoint/2010/main" val="3984268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17B16-AD38-48D2-9ACF-573003112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0065"/>
            <a:ext cx="7886700" cy="1325563"/>
          </a:xfrm>
        </p:spPr>
        <p:txBody>
          <a:bodyPr/>
          <a:lstStyle/>
          <a:p>
            <a:r>
              <a:rPr lang="en-US" dirty="0"/>
              <a:t>CVE identifier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0E12C-3A5D-4BEB-B88F-FFBC20574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6181" y="1564782"/>
            <a:ext cx="2752054" cy="4351338"/>
          </a:xfrm>
        </p:spPr>
        <p:txBody>
          <a:bodyPr/>
          <a:lstStyle/>
          <a:p>
            <a:r>
              <a:rPr lang="en-US" dirty="0"/>
              <a:t>The identifier includes: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CVE Identifier Number</a:t>
            </a:r>
          </a:p>
          <a:p>
            <a:pPr lvl="2"/>
            <a:r>
              <a:rPr lang="en-US" dirty="0"/>
              <a:t>Basic syntax is “CVE-Year-Arbitrary Digits”</a:t>
            </a:r>
          </a:p>
          <a:p>
            <a:pPr lvl="2"/>
            <a:r>
              <a:rPr lang="en-US" dirty="0"/>
              <a:t>Looks like “CVE-2013-1002”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Brief description of the security vulnerability or exposure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Any relevant references</a:t>
            </a:r>
          </a:p>
          <a:p>
            <a:pPr lvl="2"/>
            <a:r>
              <a:rPr lang="en-US" dirty="0"/>
              <a:t>Vulnerability reports and advisories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4EF203-E474-4505-9698-7BF7B9D472A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20842" y="2045492"/>
            <a:ext cx="5968234" cy="31257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AA34DD-9864-4BBD-8957-81057B323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72432">
            <a:off x="2701408" y="2281327"/>
            <a:ext cx="760490" cy="346552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953FA6-3C49-4D8E-8F3F-D6FABD71425F}"/>
              </a:ext>
            </a:extLst>
          </p:cNvPr>
          <p:cNvCxnSpPr>
            <a:cxnSpLocks/>
          </p:cNvCxnSpPr>
          <p:nvPr/>
        </p:nvCxnSpPr>
        <p:spPr>
          <a:xfrm flipV="1">
            <a:off x="3025155" y="3157693"/>
            <a:ext cx="313554" cy="54326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6F140A5-0380-4B7D-A691-593DA72606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357146">
            <a:off x="2348739" y="4358621"/>
            <a:ext cx="1261725" cy="466938"/>
          </a:xfrm>
          <a:prstGeom prst="rect">
            <a:avLst/>
          </a:prstGeom>
        </p:spPr>
      </p:pic>
      <p:sp>
        <p:nvSpPr>
          <p:cNvPr id="11" name="TextBox 10">
            <a:hlinkClick r:id="rId5"/>
            <a:extLst>
              <a:ext uri="{FF2B5EF4-FFF2-40B4-BE49-F238E27FC236}">
                <a16:creationId xmlns:a16="http://schemas.microsoft.com/office/drawing/2014/main" id="{C4E69E62-420B-499B-93FB-4FB62B7FF8CB}"/>
              </a:ext>
            </a:extLst>
          </p:cNvPr>
          <p:cNvSpPr txBox="1"/>
          <p:nvPr/>
        </p:nvSpPr>
        <p:spPr>
          <a:xfrm>
            <a:off x="7669344" y="5052679"/>
            <a:ext cx="15197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5"/>
              </a:rPr>
              <a:t>cve.mitre.org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98394305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2140</TotalTime>
  <Words>1441</Words>
  <Application>Microsoft Office PowerPoint</Application>
  <PresentationFormat>On-screen Show (4:3)</PresentationFormat>
  <Paragraphs>215</Paragraphs>
  <Slides>29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PP_C5Modules_CC_License_standard</vt:lpstr>
      <vt:lpstr>  Vulnerabilities</vt:lpstr>
      <vt:lpstr>Learning Outcomes</vt:lpstr>
      <vt:lpstr>Topics covered</vt:lpstr>
      <vt:lpstr>  CVE – Common Vulnerabilities and Exposures</vt:lpstr>
      <vt:lpstr>CVE – Common Vulnerabilities and Exposures</vt:lpstr>
      <vt:lpstr>CVE – History</vt:lpstr>
      <vt:lpstr>CVE – How does this work?</vt:lpstr>
      <vt:lpstr>CVE – Security Threats</vt:lpstr>
      <vt:lpstr>CVE identifier</vt:lpstr>
      <vt:lpstr>CVE – Who can make CVE Identifiers?</vt:lpstr>
      <vt:lpstr>CVE – Won’t this help hackers?</vt:lpstr>
      <vt:lpstr>To search for CVE Identifiers</vt:lpstr>
      <vt:lpstr>  CWE – Common Weakness Enumeration</vt:lpstr>
      <vt:lpstr>CWE – Common Weakness Enumeration</vt:lpstr>
      <vt:lpstr>CWE – Tiers</vt:lpstr>
      <vt:lpstr>CWE – What’s the purpose?</vt:lpstr>
      <vt:lpstr>To search the CWE</vt:lpstr>
      <vt:lpstr>  OSVDB – Open Source Vulnerability Database</vt:lpstr>
      <vt:lpstr>OSVDB – Open Source Vulnerability Database</vt:lpstr>
      <vt:lpstr>OSVDB – Open Source Vulnerability Database</vt:lpstr>
      <vt:lpstr>OSVDB</vt:lpstr>
      <vt:lpstr> CAPEC – Common Attack Pattern Enumeration and Classification</vt:lpstr>
      <vt:lpstr>CAPEC – Common Attack Pattern Enumeration and Classification</vt:lpstr>
      <vt:lpstr>CAPEC – Common Attack Pattern Enumeration and Classification</vt:lpstr>
      <vt:lpstr>CAPEC – Classification taxonomy</vt:lpstr>
      <vt:lpstr>CAPEC – Classification taxonomy</vt:lpstr>
      <vt:lpstr>CAPEC – Attack Patterns</vt:lpstr>
      <vt:lpstr>Search CAPEC</vt:lpstr>
      <vt:lpstr>Conclusion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Danica Hahn</cp:lastModifiedBy>
  <cp:revision>211</cp:revision>
  <cp:lastPrinted>2016-07-18T16:40:10Z</cp:lastPrinted>
  <dcterms:created xsi:type="dcterms:W3CDTF">2016-07-03T20:12:42Z</dcterms:created>
  <dcterms:modified xsi:type="dcterms:W3CDTF">2017-07-27T16:22:53Z</dcterms:modified>
</cp:coreProperties>
</file>