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6" r:id="rId1"/>
  </p:sldMasterIdLst>
  <p:notesMasterIdLst>
    <p:notesMasterId r:id="rId9"/>
  </p:notesMasterIdLst>
  <p:sldIdLst>
    <p:sldId id="256" r:id="rId2"/>
    <p:sldId id="303" r:id="rId3"/>
    <p:sldId id="304" r:id="rId4"/>
    <p:sldId id="305" r:id="rId5"/>
    <p:sldId id="307" r:id="rId6"/>
    <p:sldId id="306" r:id="rId7"/>
    <p:sldId id="308" r:id="rId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33" autoAdjust="0"/>
    <p:restoredTop sz="81868" autoAdjust="0"/>
  </p:normalViewPr>
  <p:slideViewPr>
    <p:cSldViewPr snapToGrid="0" snapToObjects="1">
      <p:cViewPr varScale="1">
        <p:scale>
          <a:sx n="63" d="100"/>
          <a:sy n="63" d="100"/>
        </p:scale>
        <p:origin x="151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6F34958D-5910-2B4E-8346-D45CE8D303AB}" type="datetimeFigureOut">
              <a:rPr lang="en-US" smtClean="0"/>
              <a:t>7/27/2017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27B6843-3AD9-D947-BFC2-4A81687A7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21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9270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7B6843-3AD9-D947-BFC2-4A81687A71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173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249552" y="3401981"/>
            <a:ext cx="5372100" cy="2059641"/>
            <a:chOff x="914400" y="3657600"/>
            <a:chExt cx="7162800" cy="2059641"/>
          </a:xfrm>
        </p:grpSpPr>
        <p:sp>
          <p:nvSpPr>
            <p:cNvPr id="11" name="Rectangle 10"/>
            <p:cNvSpPr/>
            <p:nvPr/>
          </p:nvSpPr>
          <p:spPr>
            <a:xfrm>
              <a:off x="914400" y="3657600"/>
              <a:ext cx="7162800" cy="12954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14400" y="5069541"/>
              <a:ext cx="7162800" cy="647700"/>
            </a:xfrm>
            <a:prstGeom prst="rect">
              <a:avLst/>
            </a:prstGeom>
            <a:noFill/>
            <a:ln w="12700">
              <a:solidFill>
                <a:srgbClr val="2955A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14400" y="3657600"/>
              <a:ext cx="228600" cy="12954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914400" y="5069541"/>
              <a:ext cx="228600" cy="647700"/>
            </a:xfrm>
            <a:prstGeom prst="rect">
              <a:avLst/>
            </a:prstGeom>
            <a:solidFill>
              <a:srgbClr val="2955A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5" name="Title 1"/>
          <p:cNvSpPr>
            <a:spLocks noGrp="1"/>
          </p:cNvSpPr>
          <p:nvPr>
            <p:ph type="ctrTitle" hasCustomPrompt="1"/>
          </p:nvPr>
        </p:nvSpPr>
        <p:spPr>
          <a:xfrm>
            <a:off x="2629775" y="3616586"/>
            <a:ext cx="4611655" cy="803564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lang="en-US" sz="3000" b="1" kern="1200" baseline="0" dirty="0" smtClean="0">
                <a:solidFill>
                  <a:srgbClr val="2955A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Module Name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2629775" y="4998325"/>
            <a:ext cx="4220429" cy="27889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/>
            </a:lvl1pPr>
            <a:lvl3pPr marL="685800" indent="0">
              <a:buNone/>
              <a:defRPr/>
            </a:lvl3pPr>
            <a:lvl5pPr marL="1371600" indent="0" algn="l"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427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62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7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76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4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05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82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6FE3C-7E70-4420-AA12-392E0D4EE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588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587" y="187779"/>
            <a:ext cx="5550681" cy="6670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9098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hyperlink" Target="https://creativecommons.org/licenses/by/4.0/" TargetMode="Externa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 title="Page Number"/>
          <p:cNvSpPr>
            <a:spLocks noGrp="1"/>
          </p:cNvSpPr>
          <p:nvPr>
            <p:ph type="sldNum" sz="quarter" idx="4"/>
          </p:nvPr>
        </p:nvSpPr>
        <p:spPr>
          <a:xfrm>
            <a:off x="8019661" y="6329898"/>
            <a:ext cx="495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6FE3C-7E70-4420-AA12-392E0D4EE99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457200"/>
            <a:ext cx="5685995" cy="1101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482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171450" marR="0" lvl="0" indent="-17145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</a:t>
            </a:r>
          </a:p>
          <a:p>
            <a:pPr lvl="0"/>
            <a:r>
              <a:rPr lang="en-US" dirty="0"/>
              <a:t>aster text styles</a:t>
            </a:r>
          </a:p>
          <a:p>
            <a:pPr lvl="1"/>
            <a:r>
              <a:rPr lang="en-US" dirty="0"/>
              <a:t>Second </a:t>
            </a:r>
            <a:r>
              <a:rPr lang="en-US" dirty="0" err="1"/>
              <a:t>levelThird</a:t>
            </a:r>
            <a:r>
              <a:rPr lang="en-US" dirty="0"/>
              <a:t>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1" y="90100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350"/>
          </a:p>
        </p:txBody>
      </p:sp>
      <p:pic>
        <p:nvPicPr>
          <p:cNvPr id="1025" name="Picture 2" descr="reative Commons License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65" y="6401628"/>
            <a:ext cx="838200" cy="29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 userDrawn="1"/>
        </p:nvSpPr>
        <p:spPr bwMode="auto">
          <a:xfrm>
            <a:off x="976765" y="6415091"/>
            <a:ext cx="57006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This document is licensed with a 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hlinkClick r:id="rId12"/>
              </a:rPr>
              <a:t>Creative Commons Attribution 4.0 International License</a:t>
            </a:r>
            <a:r>
              <a:rPr kumimoji="0" lang="x-none" altLang="x-none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©2017 </a:t>
            </a:r>
          </a:p>
        </p:txBody>
      </p:sp>
    </p:spTree>
    <p:extLst>
      <p:ext uri="{BB962C8B-B14F-4D97-AF65-F5344CB8AC3E}">
        <p14:creationId xmlns:p14="http://schemas.microsoft.com/office/powerpoint/2010/main" val="282788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marR="0" indent="-171450" algn="l" defTabSz="685800" rtl="0" eaLnBrk="1" fontAlgn="auto" latinLnBrk="0" hangingPunct="1">
        <a:lnSpc>
          <a:spcPct val="90000"/>
        </a:lnSpc>
        <a:spcBef>
          <a:spcPts val="750"/>
        </a:spcBef>
        <a:spcAft>
          <a:spcPts val="0"/>
        </a:spcAft>
        <a:buClrTx/>
        <a:buSzTx/>
        <a:buFont typeface="Arial" panose="020B0604020202020204" pitchFamily="34" charset="0"/>
        <a:buChar char="•"/>
        <a:tabLst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US" sz="3300" dirty="0"/>
            </a:br>
            <a:br>
              <a:rPr lang="en-US" sz="3300" dirty="0"/>
            </a:br>
            <a:r>
              <a:rPr lang="en-US" sz="3300" dirty="0"/>
              <a:t>Vulnerabilities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accent5">
                    <a:lumMod val="75000"/>
                  </a:schemeClr>
                </a:solidFill>
              </a:rPr>
              <a:t>3. Privilege Escalation</a:t>
            </a:r>
          </a:p>
        </p:txBody>
      </p:sp>
    </p:spTree>
    <p:extLst>
      <p:ext uri="{BB962C8B-B14F-4D97-AF65-F5344CB8AC3E}">
        <p14:creationId xmlns:p14="http://schemas.microsoft.com/office/powerpoint/2010/main" val="2704345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Upon completion of this unit, students will be able to:</a:t>
            </a:r>
          </a:p>
          <a:p>
            <a:pPr lvl="1"/>
            <a:r>
              <a:rPr lang="en-US" dirty="0"/>
              <a:t>To tell the difference between horizontal and vertical escalation attacks</a:t>
            </a:r>
          </a:p>
          <a:p>
            <a:pPr lvl="1"/>
            <a:r>
              <a:rPr lang="en-US" dirty="0"/>
              <a:t>What vulnerabilities lead to these attacks</a:t>
            </a:r>
          </a:p>
          <a:p>
            <a:pPr lvl="1"/>
            <a:r>
              <a:rPr lang="en-US" dirty="0"/>
              <a:t>How to perform a privilege escalation attack against a vulnerable device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08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7E159-9ABD-4CC6-B7E4-E3ADB66F6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quick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29D34-B2DD-4CB3-96E3-A8166E9D8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systems are designed for multiple users </a:t>
            </a:r>
          </a:p>
          <a:p>
            <a:r>
              <a:rPr lang="en-US" dirty="0"/>
              <a:t>Privileges are what a user is permitted to do on the system. Common privileges are viewing or editing files</a:t>
            </a:r>
          </a:p>
          <a:p>
            <a:r>
              <a:rPr lang="en-US" dirty="0"/>
              <a:t>Privilege escalation is gaining access to privileges that you were not granted</a:t>
            </a:r>
          </a:p>
          <a:p>
            <a:pPr lvl="1"/>
            <a:r>
              <a:rPr lang="en-US" dirty="0"/>
              <a:t>This can be used to delete files, view private information, or install unwanted programs (viruses)</a:t>
            </a:r>
          </a:p>
          <a:p>
            <a:r>
              <a:rPr lang="en-US" dirty="0"/>
              <a:t>Privilege escalation occurs in two forms</a:t>
            </a:r>
          </a:p>
          <a:p>
            <a:pPr lvl="1"/>
            <a:r>
              <a:rPr lang="en-US" dirty="0"/>
              <a:t>Horizontal </a:t>
            </a:r>
          </a:p>
          <a:p>
            <a:pPr lvl="1"/>
            <a:r>
              <a:rPr lang="en-US" dirty="0"/>
              <a:t>Vertical</a:t>
            </a:r>
          </a:p>
        </p:txBody>
      </p:sp>
    </p:spTree>
    <p:extLst>
      <p:ext uri="{BB962C8B-B14F-4D97-AF65-F5344CB8AC3E}">
        <p14:creationId xmlns:p14="http://schemas.microsoft.com/office/powerpoint/2010/main" val="3984724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A98EF-D4AA-47E5-80EF-460D24ABF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Vs Horizontal privileges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9261D1-7201-4405-A6C4-5ADC9F7DB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Vertical privilege escalation (also known as privilege elevation)--where a lower privilege user gains access to functions or content reserved for higher privilege users</a:t>
            </a:r>
          </a:p>
          <a:p>
            <a:pPr lvl="1"/>
            <a:r>
              <a:rPr lang="en-US" dirty="0"/>
              <a:t>For example: Internet banking user that accessed administrative privileges to view private information or change functions in the application</a:t>
            </a:r>
          </a:p>
          <a:p>
            <a:r>
              <a:rPr lang="en-US" dirty="0"/>
              <a:t>Horizontal privilege escalation– where a normal user accesses functions or information reserved for other users of the same level</a:t>
            </a:r>
          </a:p>
          <a:p>
            <a:pPr lvl="1"/>
            <a:r>
              <a:rPr lang="en-US" dirty="0"/>
              <a:t>Example: Gaining access to your neighbors banking account </a:t>
            </a:r>
          </a:p>
        </p:txBody>
      </p:sp>
    </p:spTree>
    <p:extLst>
      <p:ext uri="{BB962C8B-B14F-4D97-AF65-F5344CB8AC3E}">
        <p14:creationId xmlns:p14="http://schemas.microsoft.com/office/powerpoint/2010/main" val="708924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1B3E6-909F-48D4-86C0-6A91294DA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Vertical Escalation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3C94F-B836-4FC2-9E7F-DEF54C873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Sometimes, high-privilege applications assume that they will only be provided with input that matches its interface specification. This often leads to attackers exploiting the application to run unauthorized code</a:t>
            </a:r>
          </a:p>
          <a:p>
            <a:r>
              <a:rPr lang="en-US" dirty="0"/>
              <a:t>An example of this would be “Jailbreaking”</a:t>
            </a:r>
          </a:p>
          <a:p>
            <a:pPr lvl="1"/>
            <a:r>
              <a:rPr lang="en-US" dirty="0"/>
              <a:t>A jailbreak is the act or the tool used to break out of a “Chroot” (or jail) in a UNIX-like operating systems</a:t>
            </a:r>
          </a:p>
          <a:p>
            <a:pPr lvl="1"/>
            <a:r>
              <a:rPr lang="en-US" dirty="0"/>
              <a:t>The term originated with the </a:t>
            </a:r>
            <a:r>
              <a:rPr lang="en-US" dirty="0" err="1"/>
              <a:t>Iphone</a:t>
            </a:r>
            <a:r>
              <a:rPr lang="en-US" dirty="0"/>
              <a:t>/iOS and has also been used as a term for PlayStation Portable hacking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71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7BA60-A1E4-4645-923F-A00C4395A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Vulnerabilities that lead to these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90531-ACFF-49EF-96D4-8054F693F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Predictable session ID’s </a:t>
            </a:r>
          </a:p>
          <a:p>
            <a:r>
              <a:rPr lang="en-US" dirty="0"/>
              <a:t>Session fixation</a:t>
            </a:r>
          </a:p>
          <a:p>
            <a:r>
              <a:rPr lang="en-US" dirty="0"/>
              <a:t>Cross-site scripting</a:t>
            </a:r>
          </a:p>
          <a:p>
            <a:r>
              <a:rPr lang="en-US" dirty="0"/>
              <a:t>Weak passwords</a:t>
            </a:r>
          </a:p>
          <a:p>
            <a:r>
              <a:rPr lang="en-US" dirty="0"/>
              <a:t>Hijacking of session cookies</a:t>
            </a:r>
          </a:p>
          <a:p>
            <a:r>
              <a:rPr lang="en-US" dirty="0"/>
              <a:t>Keystroke logging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27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A93B1-D015-44EA-8FAE-D4488DFCB1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Mitigation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CE682-D498-4807-BD08-4A7903573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execution prevention</a:t>
            </a:r>
          </a:p>
          <a:p>
            <a:r>
              <a:rPr lang="en-US" dirty="0"/>
              <a:t>Address space layout randomization</a:t>
            </a:r>
          </a:p>
          <a:p>
            <a:pPr lvl="1"/>
            <a:r>
              <a:rPr lang="en-US" dirty="0"/>
              <a:t>To make it harder for buffer overruns to execute privileged instructions at known addresses from memory</a:t>
            </a:r>
          </a:p>
          <a:p>
            <a:r>
              <a:rPr lang="en-US" dirty="0"/>
              <a:t>Running applications with least privilege</a:t>
            </a:r>
          </a:p>
          <a:p>
            <a:pPr lvl="1"/>
            <a:r>
              <a:rPr lang="en-US" dirty="0"/>
              <a:t>Only allowing access to users that NEED it to do their jobs</a:t>
            </a:r>
          </a:p>
          <a:p>
            <a:r>
              <a:rPr lang="en-US" dirty="0"/>
              <a:t>Use up-to-date antivirus software</a:t>
            </a:r>
          </a:p>
          <a:p>
            <a:r>
              <a:rPr lang="en-US" dirty="0"/>
              <a:t>Patching</a:t>
            </a:r>
          </a:p>
          <a:p>
            <a:r>
              <a:rPr lang="en-US" dirty="0"/>
              <a:t>Software encryption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443645"/>
      </p:ext>
    </p:extLst>
  </p:cSld>
  <p:clrMapOvr>
    <a:masterClrMapping/>
  </p:clrMapOvr>
</p:sld>
</file>

<file path=ppt/theme/theme1.xml><?xml version="1.0" encoding="utf-8"?>
<a:theme xmlns:a="http://schemas.openxmlformats.org/drawingml/2006/main" name="PP_C5Modules_CC_License_standar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C5Modules_CC_License_standard" id="{F0FA9D47-06A1-4F86-A3DE-945BA88B3B0E}" vid="{A7340899-09C2-4C21-8394-A4D30A56A3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C5 Modules</Template>
  <TotalTime>2132</TotalTime>
  <Words>353</Words>
  <Application>Microsoft Office PowerPoint</Application>
  <PresentationFormat>On-screen Show (4:3)</PresentationFormat>
  <Paragraphs>43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PP_C5Modules_CC_License_standard</vt:lpstr>
      <vt:lpstr>  Vulnerabilities </vt:lpstr>
      <vt:lpstr>Learning Outcomes</vt:lpstr>
      <vt:lpstr>A quick background</vt:lpstr>
      <vt:lpstr>Vertical Vs Horizontal privileges</vt:lpstr>
      <vt:lpstr>Vertical Escalation</vt:lpstr>
      <vt:lpstr>Vulnerabilities that lead to these attacks</vt:lpstr>
      <vt:lpstr>Mitigation strategies</vt:lpstr>
    </vt:vector>
  </TitlesOfParts>
  <Company>University of California at Davis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Bishop</dc:creator>
  <cp:lastModifiedBy>Ali Hanson</cp:lastModifiedBy>
  <cp:revision>187</cp:revision>
  <cp:lastPrinted>2016-07-18T16:40:10Z</cp:lastPrinted>
  <dcterms:created xsi:type="dcterms:W3CDTF">2016-07-03T20:12:42Z</dcterms:created>
  <dcterms:modified xsi:type="dcterms:W3CDTF">2017-07-27T17:14:53Z</dcterms:modified>
</cp:coreProperties>
</file>