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2"/>
  </p:notesMasterIdLst>
  <p:sldIdLst>
    <p:sldId id="265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4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B4BC68-CA25-4C54-B8AF-827E15FF49F7}" type="datetimeFigureOut">
              <a:rPr lang="en-US" smtClean="0"/>
              <a:t>7/27/2017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1259AF-E3F0-4DB9-AED9-28B15E7AD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6511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27B6843-3AD9-D947-BFC2-4A81687A714D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58827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27B6843-3AD9-D947-BFC2-4A81687A714D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430221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27B6843-3AD9-D947-BFC2-4A81687A714D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668801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27B6843-3AD9-D947-BFC2-4A81687A714D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533802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27B6843-3AD9-D947-BFC2-4A81687A714D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628899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27B6843-3AD9-D947-BFC2-4A81687A714D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186370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27B6843-3AD9-D947-BFC2-4A81687A714D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892614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27B6843-3AD9-D947-BFC2-4A81687A714D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346318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27B6843-3AD9-D947-BFC2-4A81687A714D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700830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27B6843-3AD9-D947-BFC2-4A81687A714D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35266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2999403" y="3401982"/>
            <a:ext cx="7162800" cy="2059641"/>
            <a:chOff x="914400" y="3657600"/>
            <a:chExt cx="7162800" cy="2059641"/>
          </a:xfrm>
        </p:grpSpPr>
        <p:sp>
          <p:nvSpPr>
            <p:cNvPr id="11" name="Rectangle 10"/>
            <p:cNvSpPr/>
            <p:nvPr/>
          </p:nvSpPr>
          <p:spPr>
            <a:xfrm>
              <a:off x="914400" y="3657600"/>
              <a:ext cx="7162800" cy="1295400"/>
            </a:xfrm>
            <a:prstGeom prst="rect">
              <a:avLst/>
            </a:prstGeom>
            <a:noFill/>
            <a:ln w="12700">
              <a:solidFill>
                <a:srgbClr val="2955A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914400" y="5069541"/>
              <a:ext cx="7162800" cy="647700"/>
            </a:xfrm>
            <a:prstGeom prst="rect">
              <a:avLst/>
            </a:prstGeom>
            <a:noFill/>
            <a:ln w="12700">
              <a:solidFill>
                <a:srgbClr val="2955A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914400" y="3657600"/>
              <a:ext cx="228600" cy="1295400"/>
            </a:xfrm>
            <a:prstGeom prst="rect">
              <a:avLst/>
            </a:prstGeom>
            <a:solidFill>
              <a:srgbClr val="2955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914400" y="5069541"/>
              <a:ext cx="228600" cy="647700"/>
            </a:xfrm>
            <a:prstGeom prst="rect">
              <a:avLst/>
            </a:prstGeom>
            <a:solidFill>
              <a:srgbClr val="2955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sp>
        <p:nvSpPr>
          <p:cNvPr id="15" name="Title 1"/>
          <p:cNvSpPr>
            <a:spLocks noGrp="1"/>
          </p:cNvSpPr>
          <p:nvPr>
            <p:ph type="ctrTitle" hasCustomPrompt="1"/>
          </p:nvPr>
        </p:nvSpPr>
        <p:spPr>
          <a:xfrm>
            <a:off x="3506368" y="3616586"/>
            <a:ext cx="6148873" cy="803564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lang="en-US" sz="3000" b="1" kern="1200" baseline="0" dirty="0" smtClean="0">
                <a:solidFill>
                  <a:srgbClr val="2955A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Module Name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3"/>
          </p:nvPr>
        </p:nvSpPr>
        <p:spPr>
          <a:xfrm>
            <a:off x="3506367" y="4998325"/>
            <a:ext cx="5627239" cy="278892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/>
            </a:lvl1pPr>
            <a:lvl3pPr marL="685800" indent="0">
              <a:buNone/>
              <a:defRPr/>
            </a:lvl3pPr>
            <a:lvl5pPr marL="1371600" indent="0" algn="l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43111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296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623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127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505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197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929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387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a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0117" y="187780"/>
            <a:ext cx="7400908" cy="6670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40136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hyperlink" Target="https://creativecommons.org/licenses/by/4.0/" TargetMode="Externa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 title="Page Number"/>
          <p:cNvSpPr>
            <a:spLocks noGrp="1"/>
          </p:cNvSpPr>
          <p:nvPr>
            <p:ph type="sldNum" sz="quarter" idx="4"/>
          </p:nvPr>
        </p:nvSpPr>
        <p:spPr>
          <a:xfrm>
            <a:off x="10692882" y="6329899"/>
            <a:ext cx="6609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6FE3C-7E70-4420-AA12-392E0D4EE99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838201" y="457200"/>
            <a:ext cx="7581327" cy="1101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4826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Click to edit M</a:t>
            </a:r>
          </a:p>
          <a:p>
            <a:pPr lvl="0"/>
            <a:r>
              <a:rPr lang="en-US" dirty="0"/>
              <a:t>aster text styles</a:t>
            </a:r>
          </a:p>
          <a:p>
            <a:pPr lvl="1"/>
            <a:r>
              <a:rPr lang="en-US" dirty="0"/>
              <a:t>Second </a:t>
            </a:r>
            <a:r>
              <a:rPr lang="en-US" dirty="0" err="1"/>
              <a:t>levelThird</a:t>
            </a:r>
            <a:r>
              <a:rPr lang="en-US" dirty="0"/>
              <a:t>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1" y="90101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350"/>
          </a:p>
        </p:txBody>
      </p:sp>
      <p:pic>
        <p:nvPicPr>
          <p:cNvPr id="1025" name="Picture 2" descr="reative Commons License"/>
          <p:cNvPicPr>
            <a:picLocks noChangeAspect="1" noChangeArrowheads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53" y="6401628"/>
            <a:ext cx="1117600" cy="29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 userDrawn="1"/>
        </p:nvSpPr>
        <p:spPr bwMode="auto">
          <a:xfrm>
            <a:off x="1302353" y="6415092"/>
            <a:ext cx="570060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x-none" altLang="x-none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 This document is licensed with a </a:t>
            </a:r>
            <a:r>
              <a:rPr kumimoji="0" lang="x-none" altLang="x-none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hlinkClick r:id="rId12"/>
              </a:rPr>
              <a:t>Creative Commons Attribution 4.0 International License</a:t>
            </a:r>
            <a:r>
              <a:rPr kumimoji="0" lang="x-none" altLang="x-none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©2017 </a:t>
            </a:r>
          </a:p>
        </p:txBody>
      </p:sp>
    </p:spTree>
    <p:extLst>
      <p:ext uri="{BB962C8B-B14F-4D97-AF65-F5344CB8AC3E}">
        <p14:creationId xmlns:p14="http://schemas.microsoft.com/office/powerpoint/2010/main" val="2590764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marR="0" indent="-171450" algn="l" defTabSz="685800" rtl="0" eaLnBrk="1" fontAlgn="auto" latinLnBrk="0" hangingPunct="1">
        <a:lnSpc>
          <a:spcPct val="90000"/>
        </a:lnSpc>
        <a:spcBef>
          <a:spcPts val="75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en-US" sz="3300" dirty="0"/>
            </a:br>
            <a:br>
              <a:rPr lang="en-US" sz="3300" dirty="0"/>
            </a:br>
            <a:r>
              <a:rPr lang="en-US" sz="3300" dirty="0"/>
              <a:t>Vulnerabilities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body" sz="quarter" idx="13"/>
          </p:nvPr>
        </p:nvSpPr>
        <p:spPr/>
        <p:txBody>
          <a:bodyPr>
            <a:noAutofit/>
          </a:bodyPr>
          <a:lstStyle/>
          <a:p>
            <a:pPr algn="l"/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4. Input Validation</a:t>
            </a:r>
          </a:p>
        </p:txBody>
      </p:sp>
    </p:spTree>
    <p:extLst>
      <p:ext uri="{BB962C8B-B14F-4D97-AF65-F5344CB8AC3E}">
        <p14:creationId xmlns:p14="http://schemas.microsoft.com/office/powerpoint/2010/main" val="27043453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SQL Injection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13269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If there is nothing preventing the user from entering invalid input, they may exploit it using SQL Injection</a:t>
            </a:r>
          </a:p>
          <a:p>
            <a:r>
              <a:rPr lang="en-US" dirty="0"/>
              <a:t>If you type in something like this: </a:t>
            </a:r>
          </a:p>
          <a:p>
            <a:r>
              <a:rPr lang="en-US" dirty="0"/>
              <a:t>The server will include this information in	</a:t>
            </a:r>
            <a:br>
              <a:rPr lang="en-US" dirty="0"/>
            </a:br>
            <a:r>
              <a:rPr lang="en-US" dirty="0"/>
              <a:t> in the SQL statement: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The SQL above will return ALL rows from the “Users” table, since OR 1=1 is always true</a:t>
            </a:r>
          </a:p>
          <a:p>
            <a:pPr marL="0" indent="0">
              <a:buNone/>
            </a:pPr>
            <a:r>
              <a:rPr lang="en-US" dirty="0"/>
              <a:t>This can be especially dangerous if the “Users” table also includes passwords and other account information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235F187-E5C8-462C-B8E1-F876655F50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55170" y="2302203"/>
            <a:ext cx="2780017" cy="57307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386C8F5-37DB-415E-891C-F1FBEE4382F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80815" y="3639126"/>
            <a:ext cx="4871126" cy="469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313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Outcomes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Upon completion of this unit, students will be able to:</a:t>
            </a:r>
          </a:p>
          <a:p>
            <a:pPr lvl="1"/>
            <a:r>
              <a:rPr lang="en-US" dirty="0"/>
              <a:t>Understand the importance of having input guidelines set in applications</a:t>
            </a:r>
          </a:p>
          <a:p>
            <a:pPr lvl="1"/>
            <a:r>
              <a:rPr lang="en-US" dirty="0"/>
              <a:t>Know the different types of vulnerabilities that are cause by input validation vulnerabilities</a:t>
            </a:r>
          </a:p>
          <a:p>
            <a:pPr lvl="1"/>
            <a:r>
              <a:rPr lang="en-US" dirty="0"/>
              <a:t>Understand how a SQL injection attack works and how to do it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6089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input validation?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13269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/>
              <a:t>All applications require input of some kind</a:t>
            </a:r>
          </a:p>
          <a:p>
            <a:r>
              <a:rPr lang="en-US" dirty="0"/>
              <a:t>Input validation is the correct testing for any input that is supplied by something else</a:t>
            </a:r>
          </a:p>
          <a:p>
            <a:r>
              <a:rPr lang="en-US" dirty="0"/>
              <a:t>User input could come from:</a:t>
            </a:r>
          </a:p>
          <a:p>
            <a:pPr lvl="1"/>
            <a:r>
              <a:rPr lang="en-US" dirty="0"/>
              <a:t>An end user</a:t>
            </a:r>
          </a:p>
          <a:p>
            <a:pPr lvl="1"/>
            <a:r>
              <a:rPr lang="en-US" dirty="0"/>
              <a:t>Another application</a:t>
            </a:r>
          </a:p>
          <a:p>
            <a:pPr lvl="1"/>
            <a:r>
              <a:rPr lang="en-US" dirty="0"/>
              <a:t>Malicious user</a:t>
            </a:r>
          </a:p>
          <a:p>
            <a:pPr lvl="1"/>
            <a:r>
              <a:rPr lang="en-US" dirty="0"/>
              <a:t>Or any number of sources</a:t>
            </a:r>
          </a:p>
          <a:p>
            <a:r>
              <a:rPr lang="en-US" dirty="0"/>
              <a:t>Because of this, all input entered should be tested and validated in order to protect against a potential attack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9819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Whitelists vs blacklists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13269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/>
              <a:t>A black list is testing a desired input against a list of negative inputs</a:t>
            </a:r>
          </a:p>
          <a:p>
            <a:pPr lvl="1"/>
            <a:r>
              <a:rPr lang="en-US" dirty="0"/>
              <a:t>Allow everything EXCEPT…</a:t>
            </a:r>
          </a:p>
          <a:p>
            <a:r>
              <a:rPr lang="en-US" dirty="0"/>
              <a:t>A white list is testing a desire input against a list of positive inputs</a:t>
            </a:r>
          </a:p>
          <a:p>
            <a:pPr lvl="1"/>
            <a:r>
              <a:rPr lang="en-US" dirty="0"/>
              <a:t>Disallow everything EXCEPT …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So which is better?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37019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Whitelisting vs. blacklisting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13269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/>
              <a:t>Commonly, black list validation tries to detect possible dangerous characters and patterns like the apostrophe, the string “1=1”, or the &lt;script&gt; tag</a:t>
            </a:r>
          </a:p>
          <a:p>
            <a:pPr lvl="1"/>
            <a:r>
              <a:rPr lang="en-US" dirty="0"/>
              <a:t>This does not work because these are easy to work around</a:t>
            </a:r>
          </a:p>
          <a:p>
            <a:pPr lvl="1"/>
            <a:r>
              <a:rPr lang="en-US" dirty="0"/>
              <a:t>Instead of 1=1, doesn’t 2=2? Or 5 &gt; 1 ??</a:t>
            </a:r>
          </a:p>
          <a:p>
            <a:r>
              <a:rPr lang="en-US" dirty="0"/>
              <a:t>White list validation defines exactly what IS authorized </a:t>
            </a:r>
          </a:p>
          <a:p>
            <a:pPr lvl="1"/>
            <a:r>
              <a:rPr lang="en-US" dirty="0"/>
              <a:t>Length</a:t>
            </a:r>
          </a:p>
          <a:p>
            <a:pPr lvl="1"/>
            <a:r>
              <a:rPr lang="en-US" dirty="0"/>
              <a:t>Patterns (such as email addresses)</a:t>
            </a:r>
          </a:p>
          <a:p>
            <a:pPr lvl="1"/>
            <a:r>
              <a:rPr lang="en-US" dirty="0"/>
              <a:t>Numbers (for date options or social security etc.)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3122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Vulnerabilities resulting from incorrect input validation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13269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/>
              <a:t>Buffer overflows</a:t>
            </a:r>
          </a:p>
          <a:p>
            <a:r>
              <a:rPr lang="en-US" dirty="0"/>
              <a:t>Injection attacks (SQL and more)</a:t>
            </a:r>
          </a:p>
          <a:p>
            <a:r>
              <a:rPr lang="en-US" dirty="0" err="1"/>
              <a:t>DoS</a:t>
            </a:r>
            <a:r>
              <a:rPr lang="en-US" dirty="0"/>
              <a:t> attacks</a:t>
            </a:r>
          </a:p>
          <a:p>
            <a:r>
              <a:rPr lang="en-US" dirty="0"/>
              <a:t>Memory leakage</a:t>
            </a:r>
          </a:p>
          <a:p>
            <a:r>
              <a:rPr lang="en-US" dirty="0"/>
              <a:t>Information disclosure</a:t>
            </a:r>
          </a:p>
          <a:p>
            <a:r>
              <a:rPr lang="en-US" dirty="0"/>
              <a:t>Compromised systems</a:t>
            </a:r>
          </a:p>
          <a:p>
            <a:r>
              <a:rPr lang="en-US" dirty="0"/>
              <a:t>….and more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0267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Buffer Overflow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13269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/>
              <a:t>A buffer overflow occurs when a program or process attempts to write in more data to a block of memory than the buffer can actually hold</a:t>
            </a:r>
          </a:p>
          <a:p>
            <a:r>
              <a:rPr lang="en-US" dirty="0"/>
              <a:t>Allows an attacker to control, modify, or crash programs</a:t>
            </a:r>
          </a:p>
          <a:p>
            <a:pPr lvl="1"/>
            <a:r>
              <a:rPr lang="en-US" dirty="0"/>
              <a:t>Attackers may gain total or partial control over the hosts</a:t>
            </a:r>
          </a:p>
          <a:p>
            <a:r>
              <a:rPr lang="en-US" dirty="0"/>
              <a:t>Here is an example of a simple buffer overflow that is often cause when the code relies on external data to control its behavior</a:t>
            </a:r>
          </a:p>
          <a:p>
            <a:pPr lvl="1"/>
            <a:r>
              <a:rPr lang="en-US" dirty="0"/>
              <a:t>The code also uses gets() function to read arbitrary amounts of data into a stack buffer</a:t>
            </a:r>
          </a:p>
          <a:p>
            <a:pPr lvl="1"/>
            <a:r>
              <a:rPr lang="en-US" dirty="0"/>
              <a:t>Because there is no way to limit he amount of data read, the safety of this code depends on the user to always enter fewer than BUFSIZE characters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CB0120D-9173-4A99-8D8A-4260447BF3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6107" y="5028096"/>
            <a:ext cx="2560542" cy="755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4981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Denial of Service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13269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/>
              <a:t>A Denial of Service attack happens when a machine or network resource is made unavailable to its intended users by temporarily or indefinitely disrupting services of a host connected to the Internet</a:t>
            </a:r>
          </a:p>
          <a:p>
            <a:r>
              <a:rPr lang="en-US" dirty="0"/>
              <a:t>This is typically achieved by flooding the targeted machine with superfluous requests in an attempt to overload systems </a:t>
            </a:r>
          </a:p>
          <a:p>
            <a:r>
              <a:rPr lang="en-US" dirty="0"/>
              <a:t>There are many different ways to help prevent this from happening:</a:t>
            </a:r>
          </a:p>
          <a:p>
            <a:r>
              <a:rPr lang="en-US" dirty="0"/>
              <a:t>IPS based prevention (intrusion prevention systems)</a:t>
            </a:r>
          </a:p>
          <a:p>
            <a:r>
              <a:rPr lang="en-US" dirty="0"/>
              <a:t>Blackhole and sinking (all the traffic sent to the IP address is sent to a “black hole”)</a:t>
            </a:r>
          </a:p>
          <a:p>
            <a:r>
              <a:rPr lang="en-US" dirty="0"/>
              <a:t>DDS based defense (blocks connection-based </a:t>
            </a:r>
            <a:r>
              <a:rPr lang="en-US" dirty="0" err="1"/>
              <a:t>DoS</a:t>
            </a:r>
            <a:r>
              <a:rPr lang="en-US" dirty="0"/>
              <a:t> attacks with bad intent)</a:t>
            </a:r>
          </a:p>
          <a:p>
            <a:r>
              <a:rPr lang="en-US" dirty="0"/>
              <a:t>Firewalls</a:t>
            </a:r>
          </a:p>
          <a:p>
            <a:r>
              <a:rPr lang="en-US" dirty="0"/>
              <a:t>Routers and Switches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0430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Leakage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13269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/>
              <a:t>Memory leakage occurs when a program incorrectly manages memory allocations by not releasing memory that is no longer needed</a:t>
            </a:r>
          </a:p>
          <a:p>
            <a:r>
              <a:rPr lang="en-US" dirty="0"/>
              <a:t>Memory leaks slow down the performance of an application by reducing the amount of available memory</a:t>
            </a:r>
          </a:p>
          <a:p>
            <a:r>
              <a:rPr lang="en-US" dirty="0"/>
              <a:t>If the leakage is serious enough, it could cause the application to crash</a:t>
            </a:r>
          </a:p>
          <a:p>
            <a:r>
              <a:rPr lang="en-US" dirty="0"/>
              <a:t>This problem can be solved by freeing memory after it is no longer needed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6812001"/>
      </p:ext>
    </p:extLst>
  </p:cSld>
  <p:clrMapOvr>
    <a:masterClrMapping/>
  </p:clrMapOvr>
</p:sld>
</file>

<file path=ppt/theme/theme1.xml><?xml version="1.0" encoding="utf-8"?>
<a:theme xmlns:a="http://schemas.openxmlformats.org/drawingml/2006/main" name="PP_C5Modules_CC_License_standar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_C5Modules_CC_License_standard" id="{F0FA9D47-06A1-4F86-A3DE-945BA88B3B0E}" vid="{A7340899-09C2-4C21-8394-A4D30A56A33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976</TotalTime>
  <Words>608</Words>
  <Application>Microsoft Office PowerPoint</Application>
  <PresentationFormat>Widescreen</PresentationFormat>
  <Paragraphs>81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PP_C5Modules_CC_License_standard</vt:lpstr>
      <vt:lpstr>  Vulnerabilities</vt:lpstr>
      <vt:lpstr>Learning Outcomes </vt:lpstr>
      <vt:lpstr>What is input validation?</vt:lpstr>
      <vt:lpstr>Whitelists vs blacklists</vt:lpstr>
      <vt:lpstr>Whitelisting vs. blacklisting</vt:lpstr>
      <vt:lpstr>Vulnerabilities resulting from incorrect input validation</vt:lpstr>
      <vt:lpstr>Buffer Overflow</vt:lpstr>
      <vt:lpstr>Denial of Service</vt:lpstr>
      <vt:lpstr>Memory Leakage</vt:lpstr>
      <vt:lpstr>SQL Injection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Input Validation</dc:title>
  <dc:creator>Ali Hanson</dc:creator>
  <cp:lastModifiedBy>Ali Hanson</cp:lastModifiedBy>
  <cp:revision>36</cp:revision>
  <dcterms:created xsi:type="dcterms:W3CDTF">2017-05-23T14:38:53Z</dcterms:created>
  <dcterms:modified xsi:type="dcterms:W3CDTF">2017-07-27T16:22:01Z</dcterms:modified>
</cp:coreProperties>
</file>