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9" r:id="rId4"/>
    <p:sldId id="260" r:id="rId5"/>
    <p:sldId id="258" r:id="rId6"/>
    <p:sldId id="262" r:id="rId7"/>
    <p:sldId id="263" r:id="rId8"/>
    <p:sldId id="264" r:id="rId9"/>
    <p:sldId id="261"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C295AD7E-3471-4AFE-858C-2E2C10963B25}"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160B76-DF1C-4E6F-BF1A-F945D5F1A66A}"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2980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95AD7E-3471-4AFE-858C-2E2C10963B25}"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160B76-DF1C-4E6F-BF1A-F945D5F1A66A}" type="slidenum">
              <a:rPr lang="en-US" smtClean="0"/>
              <a:t>‹#›</a:t>
            </a:fld>
            <a:endParaRPr lang="en-US"/>
          </a:p>
        </p:txBody>
      </p:sp>
    </p:spTree>
    <p:extLst>
      <p:ext uri="{BB962C8B-B14F-4D97-AF65-F5344CB8AC3E}">
        <p14:creationId xmlns:p14="http://schemas.microsoft.com/office/powerpoint/2010/main" val="1919464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95AD7E-3471-4AFE-858C-2E2C10963B25}"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160B76-DF1C-4E6F-BF1A-F945D5F1A66A}"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447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95AD7E-3471-4AFE-858C-2E2C10963B25}"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160B76-DF1C-4E6F-BF1A-F945D5F1A66A}" type="slidenum">
              <a:rPr lang="en-US" smtClean="0"/>
              <a:t>‹#›</a:t>
            </a:fld>
            <a:endParaRPr lang="en-US"/>
          </a:p>
        </p:txBody>
      </p:sp>
    </p:spTree>
    <p:extLst>
      <p:ext uri="{BB962C8B-B14F-4D97-AF65-F5344CB8AC3E}">
        <p14:creationId xmlns:p14="http://schemas.microsoft.com/office/powerpoint/2010/main" val="4257015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95AD7E-3471-4AFE-858C-2E2C10963B25}"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160B76-DF1C-4E6F-BF1A-F945D5F1A66A}"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8286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95AD7E-3471-4AFE-858C-2E2C10963B25}" type="datetimeFigureOut">
              <a:rPr lang="en-US" smtClean="0"/>
              <a:t>6/5/2017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160B76-DF1C-4E6F-BF1A-F945D5F1A66A}" type="slidenum">
              <a:rPr lang="en-US" smtClean="0"/>
              <a:t>‹#›</a:t>
            </a:fld>
            <a:endParaRPr lang="en-US"/>
          </a:p>
        </p:txBody>
      </p:sp>
    </p:spTree>
    <p:extLst>
      <p:ext uri="{BB962C8B-B14F-4D97-AF65-F5344CB8AC3E}">
        <p14:creationId xmlns:p14="http://schemas.microsoft.com/office/powerpoint/2010/main" val="17050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95AD7E-3471-4AFE-858C-2E2C10963B25}" type="datetimeFigureOut">
              <a:rPr lang="en-US" smtClean="0"/>
              <a:t>6/5/2017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160B76-DF1C-4E6F-BF1A-F945D5F1A66A}" type="slidenum">
              <a:rPr lang="en-US" smtClean="0"/>
              <a:t>‹#›</a:t>
            </a:fld>
            <a:endParaRPr lang="en-US"/>
          </a:p>
        </p:txBody>
      </p:sp>
    </p:spTree>
    <p:extLst>
      <p:ext uri="{BB962C8B-B14F-4D97-AF65-F5344CB8AC3E}">
        <p14:creationId xmlns:p14="http://schemas.microsoft.com/office/powerpoint/2010/main" val="1842040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95AD7E-3471-4AFE-858C-2E2C10963B25}" type="datetimeFigureOut">
              <a:rPr lang="en-US" smtClean="0"/>
              <a:t>6/5/2017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160B76-DF1C-4E6F-BF1A-F945D5F1A66A}" type="slidenum">
              <a:rPr lang="en-US" smtClean="0"/>
              <a:t>‹#›</a:t>
            </a:fld>
            <a:endParaRPr lang="en-US"/>
          </a:p>
        </p:txBody>
      </p:sp>
    </p:spTree>
    <p:extLst>
      <p:ext uri="{BB962C8B-B14F-4D97-AF65-F5344CB8AC3E}">
        <p14:creationId xmlns:p14="http://schemas.microsoft.com/office/powerpoint/2010/main" val="1097877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95AD7E-3471-4AFE-858C-2E2C10963B25}" type="datetimeFigureOut">
              <a:rPr lang="en-US" smtClean="0"/>
              <a:t>6/5/2017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160B76-DF1C-4E6F-BF1A-F945D5F1A66A}" type="slidenum">
              <a:rPr lang="en-US" smtClean="0"/>
              <a:t>‹#›</a:t>
            </a:fld>
            <a:endParaRPr lang="en-US"/>
          </a:p>
        </p:txBody>
      </p:sp>
    </p:spTree>
    <p:extLst>
      <p:ext uri="{BB962C8B-B14F-4D97-AF65-F5344CB8AC3E}">
        <p14:creationId xmlns:p14="http://schemas.microsoft.com/office/powerpoint/2010/main" val="2251732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295AD7E-3471-4AFE-858C-2E2C10963B25}" type="datetimeFigureOut">
              <a:rPr lang="en-US" smtClean="0"/>
              <a:t>6/5/2017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160B76-DF1C-4E6F-BF1A-F945D5F1A66A}" type="slidenum">
              <a:rPr lang="en-US" smtClean="0"/>
              <a:t>‹#›</a:t>
            </a:fld>
            <a:endParaRPr lang="en-US"/>
          </a:p>
        </p:txBody>
      </p:sp>
    </p:spTree>
    <p:extLst>
      <p:ext uri="{BB962C8B-B14F-4D97-AF65-F5344CB8AC3E}">
        <p14:creationId xmlns:p14="http://schemas.microsoft.com/office/powerpoint/2010/main" val="3635562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295AD7E-3471-4AFE-858C-2E2C10963B25}" type="datetimeFigureOut">
              <a:rPr lang="en-US" smtClean="0"/>
              <a:t>6/5/2017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160B76-DF1C-4E6F-BF1A-F945D5F1A66A}" type="slidenum">
              <a:rPr lang="en-US" smtClean="0"/>
              <a:t>‹#›</a:t>
            </a:fld>
            <a:endParaRPr lang="en-US"/>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919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C295AD7E-3471-4AFE-858C-2E2C10963B25}" type="datetimeFigureOut">
              <a:rPr lang="en-US" smtClean="0"/>
              <a:t>6/5/2017</a:t>
            </a:fld>
            <a:endParaRPr lang="en-US"/>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D6160B76-DF1C-4E6F-BF1A-F945D5F1A66A}"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750361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Input Validation</a:t>
            </a:r>
          </a:p>
        </p:txBody>
      </p:sp>
    </p:spTree>
    <p:extLst>
      <p:ext uri="{BB962C8B-B14F-4D97-AF65-F5344CB8AC3E}">
        <p14:creationId xmlns:p14="http://schemas.microsoft.com/office/powerpoint/2010/main" val="189904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injection demo</a:t>
            </a:r>
          </a:p>
        </p:txBody>
      </p:sp>
      <p:sp>
        <p:nvSpPr>
          <p:cNvPr id="3" name="Content Placeholder 2"/>
          <p:cNvSpPr>
            <a:spLocks noGrp="1"/>
          </p:cNvSpPr>
          <p:nvPr>
            <p:ph idx="1"/>
          </p:nvPr>
        </p:nvSpPr>
        <p:spPr/>
        <p:txBody>
          <a:bodyPr>
            <a:normAutofit fontScale="92500" lnSpcReduction="20000"/>
          </a:bodyPr>
          <a:lstStyle/>
          <a:p>
            <a:r>
              <a:rPr lang="en-US" dirty="0"/>
              <a:t>1) Open the Kali-</a:t>
            </a:r>
            <a:r>
              <a:rPr lang="en-US" dirty="0" err="1"/>
              <a:t>linux</a:t>
            </a:r>
            <a:r>
              <a:rPr lang="en-US" dirty="0"/>
              <a:t> 2 and </a:t>
            </a:r>
            <a:r>
              <a:rPr lang="en-US" dirty="0" err="1"/>
              <a:t>Metasploitable</a:t>
            </a:r>
            <a:r>
              <a:rPr lang="en-US" dirty="0"/>
              <a:t> 2</a:t>
            </a:r>
          </a:p>
          <a:p>
            <a:r>
              <a:rPr lang="en-US" dirty="0"/>
              <a:t>2) Open </a:t>
            </a:r>
            <a:r>
              <a:rPr lang="en-US" dirty="0" err="1"/>
              <a:t>Iceweasel</a:t>
            </a:r>
            <a:r>
              <a:rPr lang="en-US" dirty="0"/>
              <a:t>; Browse to the IP address </a:t>
            </a:r>
            <a:r>
              <a:rPr lang="en-US" b="1" dirty="0"/>
              <a:t>192.168.78.129</a:t>
            </a:r>
            <a:r>
              <a:rPr lang="en-US" dirty="0"/>
              <a:t> in the Kali VM </a:t>
            </a:r>
          </a:p>
          <a:p>
            <a:r>
              <a:rPr lang="en-US" dirty="0"/>
              <a:t>3) log in using the username: “</a:t>
            </a:r>
            <a:r>
              <a:rPr lang="en-US" b="1" dirty="0"/>
              <a:t>user</a:t>
            </a:r>
            <a:r>
              <a:rPr lang="en-US" dirty="0"/>
              <a:t>” and the password: “</a:t>
            </a:r>
            <a:r>
              <a:rPr lang="en-US" b="1" dirty="0"/>
              <a:t>password</a:t>
            </a:r>
            <a:r>
              <a:rPr lang="en-US" dirty="0"/>
              <a:t>”</a:t>
            </a:r>
          </a:p>
          <a:p>
            <a:r>
              <a:rPr lang="en-US" dirty="0"/>
              <a:t>4) change the security level to “</a:t>
            </a:r>
            <a:r>
              <a:rPr lang="en-US" b="1" dirty="0"/>
              <a:t>low</a:t>
            </a:r>
            <a:r>
              <a:rPr lang="en-US" dirty="0"/>
              <a:t>”</a:t>
            </a:r>
          </a:p>
          <a:p>
            <a:r>
              <a:rPr lang="en-US" dirty="0"/>
              <a:t>5) Travel to the “</a:t>
            </a:r>
            <a:r>
              <a:rPr lang="en-US" b="1" dirty="0"/>
              <a:t>SQL Injection</a:t>
            </a:r>
            <a:r>
              <a:rPr lang="en-US" dirty="0"/>
              <a:t>” tab on the left side of the page. You should come to a user ID page</a:t>
            </a:r>
          </a:p>
          <a:p>
            <a:r>
              <a:rPr lang="en-US" dirty="0"/>
              <a:t>6) This web application is vulnerable to SQL injection because their input validation conditions are not protected. This can be shown by simply typing in:</a:t>
            </a:r>
          </a:p>
          <a:p>
            <a:r>
              <a:rPr lang="en-US" dirty="0"/>
              <a:t>	</a:t>
            </a:r>
            <a:r>
              <a:rPr lang="en-US" b="1" dirty="0"/>
              <a:t>Name’</a:t>
            </a:r>
          </a:p>
          <a:p>
            <a:r>
              <a:rPr lang="en-US" dirty="0"/>
              <a:t>7) Once you push submit, an error message will appear. This crash proves that this application is vulnerable to SQL injection</a:t>
            </a:r>
          </a:p>
          <a:p>
            <a:endParaRPr lang="en-US" dirty="0"/>
          </a:p>
          <a:p>
            <a:endParaRPr lang="en-US" dirty="0"/>
          </a:p>
        </p:txBody>
      </p:sp>
    </p:spTree>
    <p:extLst>
      <p:ext uri="{BB962C8B-B14F-4D97-AF65-F5344CB8AC3E}">
        <p14:creationId xmlns:p14="http://schemas.microsoft.com/office/powerpoint/2010/main" val="3257653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4466" y="386860"/>
            <a:ext cx="9720071" cy="6471139"/>
          </a:xfrm>
        </p:spPr>
        <p:txBody>
          <a:bodyPr>
            <a:normAutofit/>
          </a:bodyPr>
          <a:lstStyle/>
          <a:p>
            <a:r>
              <a:rPr lang="en-US" dirty="0"/>
              <a:t>8) Now, we will bypass the authentication by typing this into the User ID: text box:</a:t>
            </a:r>
          </a:p>
          <a:p>
            <a:r>
              <a:rPr lang="en-US" dirty="0"/>
              <a:t> 			</a:t>
            </a:r>
            <a:r>
              <a:rPr lang="en-US" b="1" dirty="0" err="1"/>
              <a:t>Rellk</a:t>
            </a:r>
            <a:r>
              <a:rPr lang="en-US" b="1" dirty="0"/>
              <a:t>’ or ‘1’=‘1</a:t>
            </a:r>
          </a:p>
          <a:p>
            <a:r>
              <a:rPr lang="en-US" dirty="0"/>
              <a:t>9) Once you push submit, a list of first names and last names should appear</a:t>
            </a:r>
          </a:p>
          <a:p>
            <a:r>
              <a:rPr lang="en-US" dirty="0"/>
              <a:t>10) Now we need to gather more useful information. In order to do that, we are going use Union statements. Type this into the </a:t>
            </a:r>
            <a:r>
              <a:rPr lang="en-US" dirty="0" err="1"/>
              <a:t>UserID</a:t>
            </a:r>
            <a:r>
              <a:rPr lang="en-US" dirty="0"/>
              <a:t> box: </a:t>
            </a:r>
          </a:p>
          <a:p>
            <a:r>
              <a:rPr lang="en-US" dirty="0"/>
              <a:t>	</a:t>
            </a:r>
            <a:r>
              <a:rPr lang="en-US" b="1" dirty="0" err="1"/>
              <a:t>Rellk</a:t>
            </a:r>
            <a:r>
              <a:rPr lang="en-US" b="1" dirty="0"/>
              <a:t>’ or 1=1 union select null, database() #</a:t>
            </a:r>
          </a:p>
          <a:p>
            <a:r>
              <a:rPr lang="en-US" dirty="0"/>
              <a:t>11) It will show the list as it was shown previously, except at the end of the list you will see this: </a:t>
            </a:r>
          </a:p>
          <a:p>
            <a:endParaRPr lang="en-US" dirty="0"/>
          </a:p>
          <a:p>
            <a:pPr marL="0" indent="0">
              <a:buNone/>
            </a:pPr>
            <a:r>
              <a:rPr lang="en-US" dirty="0"/>
              <a:t>This happened because we set the first string to show “null” and the second one to show the database (which is the </a:t>
            </a:r>
            <a:r>
              <a:rPr lang="en-US" dirty="0" err="1"/>
              <a:t>dvwa</a:t>
            </a:r>
            <a:r>
              <a:rPr lang="en-US" dirty="0"/>
              <a:t>)</a:t>
            </a:r>
          </a:p>
          <a:p>
            <a:pPr marL="0" indent="0">
              <a:buNone/>
            </a:pPr>
            <a:r>
              <a:rPr lang="en-US" dirty="0"/>
              <a:t>12) Let’s try to get more useful information by asking for all of the table names </a:t>
            </a:r>
          </a:p>
          <a:p>
            <a:pPr marL="0" indent="0">
              <a:buNone/>
            </a:pPr>
            <a:r>
              <a:rPr lang="en-US" b="1" dirty="0" err="1"/>
              <a:t>Rellk</a:t>
            </a:r>
            <a:r>
              <a:rPr lang="en-US" b="1" dirty="0"/>
              <a:t>’ and 1=1 union select null, </a:t>
            </a:r>
            <a:r>
              <a:rPr lang="en-US" b="1" dirty="0" err="1"/>
              <a:t>table_name</a:t>
            </a:r>
            <a:r>
              <a:rPr lang="en-US" b="1" dirty="0"/>
              <a:t> from </a:t>
            </a:r>
            <a:r>
              <a:rPr lang="en-US" b="1" dirty="0" err="1"/>
              <a:t>information_schema.tables</a:t>
            </a:r>
            <a:r>
              <a:rPr lang="en-US" b="1" dirty="0"/>
              <a:t> #</a:t>
            </a:r>
          </a:p>
          <a:p>
            <a:pPr marL="0" indent="0">
              <a:buNone/>
            </a:pPr>
            <a:endParaRPr lang="en-US" dirty="0"/>
          </a:p>
          <a:p>
            <a:endParaRPr lang="en-US" dirty="0"/>
          </a:p>
        </p:txBody>
      </p:sp>
      <p:pic>
        <p:nvPicPr>
          <p:cNvPr id="4" name="Picture 3"/>
          <p:cNvPicPr>
            <a:picLocks noChangeAspect="1"/>
          </p:cNvPicPr>
          <p:nvPr/>
        </p:nvPicPr>
        <p:blipFill>
          <a:blip r:embed="rId2"/>
          <a:stretch>
            <a:fillRect/>
          </a:stretch>
        </p:blipFill>
        <p:spPr>
          <a:xfrm>
            <a:off x="3228656" y="3467684"/>
            <a:ext cx="4706921" cy="837028"/>
          </a:xfrm>
          <a:prstGeom prst="rect">
            <a:avLst/>
          </a:prstGeom>
        </p:spPr>
      </p:pic>
    </p:spTree>
    <p:extLst>
      <p:ext uri="{BB962C8B-B14F-4D97-AF65-F5344CB8AC3E}">
        <p14:creationId xmlns:p14="http://schemas.microsoft.com/office/powerpoint/2010/main" val="853941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295422"/>
            <a:ext cx="9720071" cy="6013938"/>
          </a:xfrm>
        </p:spPr>
        <p:txBody>
          <a:bodyPr/>
          <a:lstStyle/>
          <a:p>
            <a:r>
              <a:rPr lang="en-US" dirty="0"/>
              <a:t>13) Once you push submit, it should show you the complete list of table names that are in the Web application. We are the most interested in the users table. We are going to retrieve all of the column names from this table by typing this into the text box:</a:t>
            </a:r>
          </a:p>
          <a:p>
            <a:r>
              <a:rPr lang="en-US" b="1" dirty="0" err="1"/>
              <a:t>Rellk</a:t>
            </a:r>
            <a:r>
              <a:rPr lang="en-US" b="1" dirty="0"/>
              <a:t>’ and 1=1 union select null, </a:t>
            </a:r>
            <a:r>
              <a:rPr lang="en-US" b="1" dirty="0" err="1"/>
              <a:t>concat</a:t>
            </a:r>
            <a:r>
              <a:rPr lang="en-US" b="1" dirty="0"/>
              <a:t> (</a:t>
            </a:r>
            <a:r>
              <a:rPr lang="en-US" b="1" dirty="0" err="1"/>
              <a:t>table_name</a:t>
            </a:r>
            <a:r>
              <a:rPr lang="en-US" b="1" dirty="0"/>
              <a:t>, 0x0a, </a:t>
            </a:r>
            <a:r>
              <a:rPr lang="en-US" b="1" dirty="0" err="1"/>
              <a:t>column_name</a:t>
            </a:r>
            <a:r>
              <a:rPr lang="en-US" b="1" dirty="0"/>
              <a:t>) from </a:t>
            </a:r>
            <a:r>
              <a:rPr lang="en-US" b="1" dirty="0" err="1"/>
              <a:t>information_schema.columns</a:t>
            </a:r>
            <a:r>
              <a:rPr lang="en-US" b="1" dirty="0"/>
              <a:t> where </a:t>
            </a:r>
            <a:r>
              <a:rPr lang="en-US" b="1" dirty="0" err="1"/>
              <a:t>table_name</a:t>
            </a:r>
            <a:r>
              <a:rPr lang="en-US" b="1" dirty="0"/>
              <a:t> = ‘users’ #</a:t>
            </a:r>
          </a:p>
          <a:p>
            <a:r>
              <a:rPr lang="en-US" dirty="0"/>
              <a:t>14) A list of column names should appear. Among these are the user and password columns, which we are the most interested in seeing. To retrieve this information:</a:t>
            </a:r>
          </a:p>
          <a:p>
            <a:r>
              <a:rPr lang="en-US" b="1" dirty="0" err="1"/>
              <a:t>Rellk</a:t>
            </a:r>
            <a:r>
              <a:rPr lang="en-US" b="1" dirty="0"/>
              <a:t>’ and 1=1 union select null, </a:t>
            </a:r>
            <a:r>
              <a:rPr lang="en-US" b="1" dirty="0" err="1"/>
              <a:t>concat</a:t>
            </a:r>
            <a:r>
              <a:rPr lang="en-US" b="1" dirty="0"/>
              <a:t>(user,0x0a,password) from users #</a:t>
            </a:r>
          </a:p>
          <a:p>
            <a:pPr marL="0" indent="0">
              <a:buNone/>
            </a:pPr>
            <a:r>
              <a:rPr lang="en-US" dirty="0"/>
              <a:t>You now have the username and password hash of every user on the system</a:t>
            </a:r>
          </a:p>
        </p:txBody>
      </p:sp>
      <p:pic>
        <p:nvPicPr>
          <p:cNvPr id="4" name="Picture 3"/>
          <p:cNvPicPr>
            <a:picLocks noChangeAspect="1"/>
          </p:cNvPicPr>
          <p:nvPr/>
        </p:nvPicPr>
        <p:blipFill>
          <a:blip r:embed="rId2"/>
          <a:stretch>
            <a:fillRect/>
          </a:stretch>
        </p:blipFill>
        <p:spPr>
          <a:xfrm>
            <a:off x="3331303" y="4163396"/>
            <a:ext cx="4673214" cy="2694604"/>
          </a:xfrm>
          <a:prstGeom prst="rect">
            <a:avLst/>
          </a:prstGeom>
        </p:spPr>
      </p:pic>
    </p:spTree>
    <p:extLst>
      <p:ext uri="{BB962C8B-B14F-4D97-AF65-F5344CB8AC3E}">
        <p14:creationId xmlns:p14="http://schemas.microsoft.com/office/powerpoint/2010/main" val="881663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input validation?</a:t>
            </a:r>
          </a:p>
        </p:txBody>
      </p:sp>
      <p:sp>
        <p:nvSpPr>
          <p:cNvPr id="3" name="Content Placeholder 2"/>
          <p:cNvSpPr>
            <a:spLocks noGrp="1"/>
          </p:cNvSpPr>
          <p:nvPr>
            <p:ph idx="1"/>
          </p:nvPr>
        </p:nvSpPr>
        <p:spPr/>
        <p:txBody>
          <a:bodyPr/>
          <a:lstStyle/>
          <a:p>
            <a:r>
              <a:rPr lang="en-US" dirty="0"/>
              <a:t>All applications require input of some kind</a:t>
            </a:r>
          </a:p>
          <a:p>
            <a:r>
              <a:rPr lang="en-US" dirty="0"/>
              <a:t>Input validation is the correct testing for any input that is supplied by something else</a:t>
            </a:r>
          </a:p>
          <a:p>
            <a:r>
              <a:rPr lang="en-US" dirty="0"/>
              <a:t>User input could come from:</a:t>
            </a:r>
          </a:p>
          <a:p>
            <a:pPr lvl="1"/>
            <a:r>
              <a:rPr lang="en-US" dirty="0"/>
              <a:t>An end user</a:t>
            </a:r>
          </a:p>
          <a:p>
            <a:pPr lvl="1"/>
            <a:r>
              <a:rPr lang="en-US" dirty="0"/>
              <a:t>Another application</a:t>
            </a:r>
          </a:p>
          <a:p>
            <a:pPr lvl="1"/>
            <a:r>
              <a:rPr lang="en-US" dirty="0"/>
              <a:t>Malicious user</a:t>
            </a:r>
          </a:p>
          <a:p>
            <a:pPr lvl="1"/>
            <a:r>
              <a:rPr lang="en-US" dirty="0"/>
              <a:t>Or any number of sources</a:t>
            </a:r>
          </a:p>
          <a:p>
            <a:r>
              <a:rPr lang="en-US" dirty="0"/>
              <a:t>Because of this, all input entered should be tested and validated in order to protect against a potential attack</a:t>
            </a:r>
          </a:p>
          <a:p>
            <a:pPr lvl="1"/>
            <a:endParaRPr lang="en-US" dirty="0"/>
          </a:p>
          <a:p>
            <a:endParaRPr lang="en-US" dirty="0"/>
          </a:p>
        </p:txBody>
      </p:sp>
    </p:spTree>
    <p:extLst>
      <p:ext uri="{BB962C8B-B14F-4D97-AF65-F5344CB8AC3E}">
        <p14:creationId xmlns:p14="http://schemas.microsoft.com/office/powerpoint/2010/main" val="3530109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Whitelists vs blacklists</a:t>
            </a:r>
          </a:p>
        </p:txBody>
      </p:sp>
      <p:sp>
        <p:nvSpPr>
          <p:cNvPr id="3" name="Content Placeholder 2"/>
          <p:cNvSpPr>
            <a:spLocks noGrp="1"/>
          </p:cNvSpPr>
          <p:nvPr>
            <p:ph idx="1"/>
          </p:nvPr>
        </p:nvSpPr>
        <p:spPr/>
        <p:txBody>
          <a:bodyPr/>
          <a:lstStyle/>
          <a:p>
            <a:r>
              <a:rPr lang="en-US" dirty="0"/>
              <a:t>A black list is testing a desired input against a list of negative inputs</a:t>
            </a:r>
          </a:p>
          <a:p>
            <a:pPr lvl="1"/>
            <a:r>
              <a:rPr lang="en-US" dirty="0"/>
              <a:t>Allow everything EXCEPT…</a:t>
            </a:r>
          </a:p>
          <a:p>
            <a:r>
              <a:rPr lang="en-US" dirty="0"/>
              <a:t>A white list is testing a desire input against a list of positive inputs</a:t>
            </a:r>
          </a:p>
          <a:p>
            <a:pPr lvl="1"/>
            <a:r>
              <a:rPr lang="en-US" dirty="0"/>
              <a:t>Disallow everything EXCEPT …</a:t>
            </a:r>
          </a:p>
          <a:p>
            <a:endParaRPr lang="en-US" dirty="0"/>
          </a:p>
          <a:p>
            <a:endParaRPr lang="en-US" dirty="0"/>
          </a:p>
          <a:p>
            <a:r>
              <a:rPr lang="en-US" dirty="0"/>
              <a:t>So which is better?</a:t>
            </a:r>
          </a:p>
          <a:p>
            <a:endParaRPr lang="en-US" dirty="0"/>
          </a:p>
        </p:txBody>
      </p:sp>
    </p:spTree>
    <p:extLst>
      <p:ext uri="{BB962C8B-B14F-4D97-AF65-F5344CB8AC3E}">
        <p14:creationId xmlns:p14="http://schemas.microsoft.com/office/powerpoint/2010/main" val="130317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Whitelisting vs. blacklisting</a:t>
            </a:r>
          </a:p>
        </p:txBody>
      </p:sp>
      <p:sp>
        <p:nvSpPr>
          <p:cNvPr id="3" name="Content Placeholder 2"/>
          <p:cNvSpPr>
            <a:spLocks noGrp="1"/>
          </p:cNvSpPr>
          <p:nvPr>
            <p:ph idx="1"/>
          </p:nvPr>
        </p:nvSpPr>
        <p:spPr/>
        <p:txBody>
          <a:bodyPr/>
          <a:lstStyle/>
          <a:p>
            <a:r>
              <a:rPr lang="en-US" dirty="0"/>
              <a:t>Commonly, black list validation tries to detect possible dangerous characters and patterns like the apostrophe, the string “1=1”, or the &lt;script&gt; tag</a:t>
            </a:r>
          </a:p>
          <a:p>
            <a:pPr lvl="1"/>
            <a:r>
              <a:rPr lang="en-US" dirty="0"/>
              <a:t>This does not work because these are easy to work around</a:t>
            </a:r>
          </a:p>
          <a:p>
            <a:pPr lvl="1"/>
            <a:r>
              <a:rPr lang="en-US" dirty="0"/>
              <a:t>Instead of 1=1, doesn’t 2=2? Or 5 &gt; 1 ??</a:t>
            </a:r>
          </a:p>
          <a:p>
            <a:r>
              <a:rPr lang="en-US" dirty="0"/>
              <a:t>White list validation defines exactly what IS authorized </a:t>
            </a:r>
          </a:p>
          <a:p>
            <a:pPr lvl="1"/>
            <a:r>
              <a:rPr lang="en-US" dirty="0"/>
              <a:t>Length</a:t>
            </a:r>
          </a:p>
          <a:p>
            <a:pPr lvl="1"/>
            <a:r>
              <a:rPr lang="en-US" dirty="0"/>
              <a:t>Patterns (such as email addresses)</a:t>
            </a:r>
          </a:p>
          <a:p>
            <a:pPr lvl="1"/>
            <a:r>
              <a:rPr lang="en-US" dirty="0"/>
              <a:t>Numbers (for date options or social security etc.)</a:t>
            </a:r>
          </a:p>
          <a:p>
            <a:endParaRPr lang="en-US" dirty="0"/>
          </a:p>
        </p:txBody>
      </p:sp>
    </p:spTree>
    <p:extLst>
      <p:ext uri="{BB962C8B-B14F-4D97-AF65-F5344CB8AC3E}">
        <p14:creationId xmlns:p14="http://schemas.microsoft.com/office/powerpoint/2010/main" val="4058421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vulnerabilities resulting from incorrect input validation</a:t>
            </a:r>
          </a:p>
        </p:txBody>
      </p:sp>
      <p:sp>
        <p:nvSpPr>
          <p:cNvPr id="3" name="Content Placeholder 2"/>
          <p:cNvSpPr>
            <a:spLocks noGrp="1"/>
          </p:cNvSpPr>
          <p:nvPr>
            <p:ph idx="1"/>
          </p:nvPr>
        </p:nvSpPr>
        <p:spPr/>
        <p:txBody>
          <a:bodyPr/>
          <a:lstStyle/>
          <a:p>
            <a:r>
              <a:rPr lang="en-US" dirty="0"/>
              <a:t>Buffer overflows</a:t>
            </a:r>
          </a:p>
          <a:p>
            <a:r>
              <a:rPr lang="en-US" dirty="0"/>
              <a:t>Injection attacks (SQL and more)</a:t>
            </a:r>
          </a:p>
          <a:p>
            <a:r>
              <a:rPr lang="en-US" dirty="0" err="1"/>
              <a:t>DoS</a:t>
            </a:r>
            <a:r>
              <a:rPr lang="en-US" dirty="0"/>
              <a:t> attacks</a:t>
            </a:r>
          </a:p>
          <a:p>
            <a:r>
              <a:rPr lang="en-US" dirty="0"/>
              <a:t>Memory leakage</a:t>
            </a:r>
          </a:p>
          <a:p>
            <a:r>
              <a:rPr lang="en-US" dirty="0"/>
              <a:t>Information disclosure</a:t>
            </a:r>
          </a:p>
          <a:p>
            <a:r>
              <a:rPr lang="en-US" dirty="0"/>
              <a:t>Compromised systems</a:t>
            </a:r>
          </a:p>
          <a:p>
            <a:r>
              <a:rPr lang="en-US" dirty="0"/>
              <a:t>….and more</a:t>
            </a:r>
          </a:p>
        </p:txBody>
      </p:sp>
    </p:spTree>
    <p:extLst>
      <p:ext uri="{BB962C8B-B14F-4D97-AF65-F5344CB8AC3E}">
        <p14:creationId xmlns:p14="http://schemas.microsoft.com/office/powerpoint/2010/main" val="266430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250366"/>
            <a:ext cx="9720072" cy="1499616"/>
          </a:xfrm>
        </p:spPr>
        <p:txBody>
          <a:bodyPr/>
          <a:lstStyle/>
          <a:p>
            <a:r>
              <a:rPr lang="en-US" dirty="0"/>
              <a:t>Buffer Overflow</a:t>
            </a:r>
          </a:p>
        </p:txBody>
      </p:sp>
      <p:sp>
        <p:nvSpPr>
          <p:cNvPr id="3" name="Content Placeholder 2"/>
          <p:cNvSpPr>
            <a:spLocks noGrp="1"/>
          </p:cNvSpPr>
          <p:nvPr>
            <p:ph idx="1"/>
          </p:nvPr>
        </p:nvSpPr>
        <p:spPr>
          <a:xfrm>
            <a:off x="1024128" y="1639633"/>
            <a:ext cx="9720071" cy="4023360"/>
          </a:xfrm>
        </p:spPr>
        <p:txBody>
          <a:bodyPr/>
          <a:lstStyle/>
          <a:p>
            <a:r>
              <a:rPr lang="en-US" dirty="0"/>
              <a:t>A buffer overflow occurs when a program or process attempts to write in more data to a block of memory than the buffer can actually hold</a:t>
            </a:r>
          </a:p>
          <a:p>
            <a:r>
              <a:rPr lang="en-US" dirty="0"/>
              <a:t>Allows an attacker to control, modify, or crash programs</a:t>
            </a:r>
          </a:p>
          <a:p>
            <a:pPr lvl="1"/>
            <a:r>
              <a:rPr lang="en-US" dirty="0"/>
              <a:t>Attackers may gain total or partial control over the hosts</a:t>
            </a:r>
          </a:p>
          <a:p>
            <a:r>
              <a:rPr lang="en-US" dirty="0"/>
              <a:t>Here is an example of a simple buffer overflow that is often cause when the code relies on external data to control its behavior</a:t>
            </a:r>
          </a:p>
          <a:p>
            <a:pPr lvl="1"/>
            <a:r>
              <a:rPr lang="en-US" dirty="0"/>
              <a:t>The code also uses gets() function to read arbitrary amounts of data into a stack buffer</a:t>
            </a:r>
          </a:p>
          <a:p>
            <a:pPr lvl="1"/>
            <a:r>
              <a:rPr lang="en-US" dirty="0"/>
              <a:t>Because there is no way to limit he amount of data read, the safety of this code depends on the user to always enter fewer than BUFSIZE characters</a:t>
            </a:r>
          </a:p>
          <a:p>
            <a:endParaRPr lang="en-US" dirty="0"/>
          </a:p>
        </p:txBody>
      </p:sp>
      <p:pic>
        <p:nvPicPr>
          <p:cNvPr id="4" name="Picture 3"/>
          <p:cNvPicPr>
            <a:picLocks noChangeAspect="1"/>
          </p:cNvPicPr>
          <p:nvPr/>
        </p:nvPicPr>
        <p:blipFill>
          <a:blip r:embed="rId2"/>
          <a:stretch>
            <a:fillRect/>
          </a:stretch>
        </p:blipFill>
        <p:spPr>
          <a:xfrm>
            <a:off x="4221575" y="5140479"/>
            <a:ext cx="2563566" cy="756715"/>
          </a:xfrm>
          <a:prstGeom prst="rect">
            <a:avLst/>
          </a:prstGeom>
        </p:spPr>
      </p:pic>
    </p:spTree>
    <p:extLst>
      <p:ext uri="{BB962C8B-B14F-4D97-AF65-F5344CB8AC3E}">
        <p14:creationId xmlns:p14="http://schemas.microsoft.com/office/powerpoint/2010/main" val="3617719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Denial of Service</a:t>
            </a:r>
          </a:p>
        </p:txBody>
      </p:sp>
      <p:sp>
        <p:nvSpPr>
          <p:cNvPr id="3" name="Content Placeholder 2"/>
          <p:cNvSpPr>
            <a:spLocks noGrp="1"/>
          </p:cNvSpPr>
          <p:nvPr>
            <p:ph idx="1"/>
          </p:nvPr>
        </p:nvSpPr>
        <p:spPr>
          <a:xfrm>
            <a:off x="1024128" y="2084832"/>
            <a:ext cx="9720071" cy="4023360"/>
          </a:xfrm>
        </p:spPr>
        <p:txBody>
          <a:bodyPr/>
          <a:lstStyle/>
          <a:p>
            <a:r>
              <a:rPr lang="en-US" dirty="0"/>
              <a:t>A Denial of Service attack happens when a machine or network resource is made unavailable to its intended users by temporarily or indefinitely disrupting services of a host connected to the Internet</a:t>
            </a:r>
          </a:p>
          <a:p>
            <a:r>
              <a:rPr lang="en-US" dirty="0"/>
              <a:t>This is typically achieved by flooding the targeted machine with superfluous requests in an attempt to overload systems </a:t>
            </a:r>
          </a:p>
          <a:p>
            <a:r>
              <a:rPr lang="en-US" dirty="0"/>
              <a:t>There are many different ways to help prevent this from happening:</a:t>
            </a:r>
          </a:p>
          <a:p>
            <a:pPr lvl="1"/>
            <a:r>
              <a:rPr lang="en-US" dirty="0"/>
              <a:t>IPS based prevention (intrusion prevention systems)</a:t>
            </a:r>
          </a:p>
          <a:p>
            <a:pPr lvl="1"/>
            <a:r>
              <a:rPr lang="en-US" dirty="0"/>
              <a:t>Blackhole and sinking (all the traffic sent to the IP address is sent to a “black hole”)</a:t>
            </a:r>
          </a:p>
          <a:p>
            <a:pPr lvl="1"/>
            <a:r>
              <a:rPr lang="en-US" dirty="0"/>
              <a:t>DDS based defense (blocks connection-based </a:t>
            </a:r>
            <a:r>
              <a:rPr lang="en-US" dirty="0" err="1"/>
              <a:t>DoS</a:t>
            </a:r>
            <a:r>
              <a:rPr lang="en-US" dirty="0"/>
              <a:t> attacks with bad intent)</a:t>
            </a:r>
          </a:p>
          <a:p>
            <a:pPr lvl="1"/>
            <a:r>
              <a:rPr lang="en-US" dirty="0"/>
              <a:t>Firewalls</a:t>
            </a:r>
          </a:p>
          <a:p>
            <a:pPr lvl="1"/>
            <a:r>
              <a:rPr lang="en-US" dirty="0"/>
              <a:t>Routers and Switches</a:t>
            </a:r>
          </a:p>
          <a:p>
            <a:pPr lvl="1"/>
            <a:endParaRPr lang="en-US" dirty="0"/>
          </a:p>
        </p:txBody>
      </p:sp>
    </p:spTree>
    <p:extLst>
      <p:ext uri="{BB962C8B-B14F-4D97-AF65-F5344CB8AC3E}">
        <p14:creationId xmlns:p14="http://schemas.microsoft.com/office/powerpoint/2010/main" val="627722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Memory Leakage</a:t>
            </a:r>
          </a:p>
        </p:txBody>
      </p:sp>
      <p:sp>
        <p:nvSpPr>
          <p:cNvPr id="3" name="Content Placeholder 2"/>
          <p:cNvSpPr>
            <a:spLocks noGrp="1"/>
          </p:cNvSpPr>
          <p:nvPr>
            <p:ph idx="1"/>
          </p:nvPr>
        </p:nvSpPr>
        <p:spPr/>
        <p:txBody>
          <a:bodyPr/>
          <a:lstStyle/>
          <a:p>
            <a:r>
              <a:rPr lang="en-US" dirty="0"/>
              <a:t>Memory leakage occurs when a program incorrectly manages memory allocations by not releasing memory that is no longer needed</a:t>
            </a:r>
          </a:p>
          <a:p>
            <a:r>
              <a:rPr lang="en-US" dirty="0"/>
              <a:t>Memory leaks slow down the performance of an application by reducing the amount of available memory</a:t>
            </a:r>
          </a:p>
          <a:p>
            <a:r>
              <a:rPr lang="en-US" dirty="0"/>
              <a:t>If the leakage is serious enough, it could cause the application to crash</a:t>
            </a:r>
          </a:p>
          <a:p>
            <a:r>
              <a:rPr lang="en-US" dirty="0"/>
              <a:t>This problem can be solved by freeing memory after it is no longer needed</a:t>
            </a:r>
          </a:p>
          <a:p>
            <a:pPr marL="0" indent="0">
              <a:buNone/>
            </a:pPr>
            <a:endParaRPr lang="en-US" dirty="0"/>
          </a:p>
        </p:txBody>
      </p:sp>
    </p:spTree>
    <p:extLst>
      <p:ext uri="{BB962C8B-B14F-4D97-AF65-F5344CB8AC3E}">
        <p14:creationId xmlns:p14="http://schemas.microsoft.com/office/powerpoint/2010/main" val="2883806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Injection</a:t>
            </a:r>
          </a:p>
        </p:txBody>
      </p:sp>
      <p:sp>
        <p:nvSpPr>
          <p:cNvPr id="3" name="Content Placeholder 2"/>
          <p:cNvSpPr>
            <a:spLocks noGrp="1"/>
          </p:cNvSpPr>
          <p:nvPr>
            <p:ph idx="1"/>
          </p:nvPr>
        </p:nvSpPr>
        <p:spPr>
          <a:xfrm>
            <a:off x="1024128" y="2084833"/>
            <a:ext cx="10232007" cy="4560666"/>
          </a:xfrm>
        </p:spPr>
        <p:txBody>
          <a:bodyPr>
            <a:normAutofit fontScale="92500" lnSpcReduction="20000"/>
          </a:bodyPr>
          <a:lstStyle/>
          <a:p>
            <a:r>
              <a:rPr lang="en-US" dirty="0"/>
              <a:t>If there is nothing preventing the user from entering invalid input, they may exploit it using SQL Injection</a:t>
            </a:r>
          </a:p>
          <a:p>
            <a:pPr algn="ctr"/>
            <a:r>
              <a:rPr lang="en-US" dirty="0"/>
              <a:t>For example: </a:t>
            </a:r>
          </a:p>
          <a:p>
            <a:r>
              <a:rPr lang="en-US" dirty="0"/>
              <a:t>If you type in something like this:</a:t>
            </a:r>
          </a:p>
          <a:p>
            <a:pPr marL="0" indent="0">
              <a:buNone/>
            </a:pPr>
            <a:endParaRPr lang="en-US" dirty="0"/>
          </a:p>
          <a:p>
            <a:pPr marL="0" indent="0">
              <a:lnSpc>
                <a:spcPct val="110000"/>
              </a:lnSpc>
              <a:buNone/>
            </a:pPr>
            <a:r>
              <a:rPr lang="en-US" dirty="0"/>
              <a:t>The server will include this information in	</a:t>
            </a:r>
            <a:br>
              <a:rPr lang="en-US" dirty="0"/>
            </a:br>
            <a:r>
              <a:rPr lang="en-US" dirty="0"/>
              <a:t> in the SQL statement:</a:t>
            </a:r>
          </a:p>
          <a:p>
            <a:pPr marL="0" indent="0">
              <a:lnSpc>
                <a:spcPct val="110000"/>
              </a:lnSpc>
              <a:buNone/>
            </a:pPr>
            <a:endParaRPr lang="en-US" dirty="0"/>
          </a:p>
          <a:p>
            <a:pPr marL="0" indent="0">
              <a:buNone/>
            </a:pPr>
            <a:r>
              <a:rPr lang="en-US" dirty="0"/>
              <a:t>The SQL above will return ALL rows from the “Users” table, since OR 1=1 is always true</a:t>
            </a:r>
          </a:p>
          <a:p>
            <a:pPr marL="0" indent="0">
              <a:buNone/>
            </a:pPr>
            <a:r>
              <a:rPr lang="en-US" dirty="0"/>
              <a:t>This can be especially dangerous if the “Users” table also includes passwords and other account information</a:t>
            </a:r>
          </a:p>
          <a:p>
            <a:pPr marL="0" indent="0">
              <a:buNone/>
            </a:pPr>
            <a:r>
              <a:rPr lang="en-US" dirty="0"/>
              <a:t> </a:t>
            </a:r>
          </a:p>
        </p:txBody>
      </p:sp>
      <p:pic>
        <p:nvPicPr>
          <p:cNvPr id="4" name="Picture 3"/>
          <p:cNvPicPr>
            <a:picLocks noChangeAspect="1"/>
          </p:cNvPicPr>
          <p:nvPr/>
        </p:nvPicPr>
        <p:blipFill>
          <a:blip r:embed="rId2"/>
          <a:stretch>
            <a:fillRect/>
          </a:stretch>
        </p:blipFill>
        <p:spPr>
          <a:xfrm>
            <a:off x="5343158" y="2974689"/>
            <a:ext cx="2782388" cy="571417"/>
          </a:xfrm>
          <a:prstGeom prst="rect">
            <a:avLst/>
          </a:prstGeom>
        </p:spPr>
      </p:pic>
      <p:pic>
        <p:nvPicPr>
          <p:cNvPr id="5" name="Picture 4"/>
          <p:cNvPicPr>
            <a:picLocks noChangeAspect="1"/>
          </p:cNvPicPr>
          <p:nvPr/>
        </p:nvPicPr>
        <p:blipFill>
          <a:blip r:embed="rId3"/>
          <a:stretch>
            <a:fillRect/>
          </a:stretch>
        </p:blipFill>
        <p:spPr>
          <a:xfrm>
            <a:off x="5343158" y="3897636"/>
            <a:ext cx="4871361" cy="467530"/>
          </a:xfrm>
          <a:prstGeom prst="rect">
            <a:avLst/>
          </a:prstGeom>
        </p:spPr>
      </p:pic>
    </p:spTree>
    <p:extLst>
      <p:ext uri="{BB962C8B-B14F-4D97-AF65-F5344CB8AC3E}">
        <p14:creationId xmlns:p14="http://schemas.microsoft.com/office/powerpoint/2010/main" val="170633295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957</TotalTime>
  <Words>836</Words>
  <Application>Microsoft Office PowerPoint</Application>
  <PresentationFormat>Widescreen</PresentationFormat>
  <Paragraphs>89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Tw Cen MT</vt:lpstr>
      <vt:lpstr>Tw Cen MT Condensed</vt:lpstr>
      <vt:lpstr>Wingdings 3</vt:lpstr>
      <vt:lpstr>Integral</vt:lpstr>
      <vt:lpstr>Input Validation</vt:lpstr>
      <vt:lpstr>What is input validation?</vt:lpstr>
      <vt:lpstr>Whitelists vs blacklists</vt:lpstr>
      <vt:lpstr>Whitelisting vs. blacklisting</vt:lpstr>
      <vt:lpstr>vulnerabilities resulting from incorrect input validation</vt:lpstr>
      <vt:lpstr>Buffer Overflow</vt:lpstr>
      <vt:lpstr>Denial of Service</vt:lpstr>
      <vt:lpstr>Memory Leakage</vt:lpstr>
      <vt:lpstr>SQL Injection</vt:lpstr>
      <vt:lpstr>SQL injection demo</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Input Validation</dc:title>
  <dc:creator>Ali Hanson</dc:creator>
  <cp:lastModifiedBy>Ali Hanson</cp:lastModifiedBy>
  <cp:revision>32</cp:revision>
  <dcterms:created xsi:type="dcterms:W3CDTF">2017-05-23T14:38:53Z</dcterms:created>
  <dcterms:modified xsi:type="dcterms:W3CDTF">2017-06-05T20:34:12Z</dcterms:modified>
</cp:coreProperties>
</file>