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1"/>
  </p:notesMasterIdLst>
  <p:sldIdLst>
    <p:sldId id="256" r:id="rId2"/>
    <p:sldId id="303" r:id="rId3"/>
    <p:sldId id="304" r:id="rId4"/>
    <p:sldId id="305" r:id="rId5"/>
    <p:sldId id="306" r:id="rId6"/>
    <p:sldId id="307" r:id="rId7"/>
    <p:sldId id="308" r:id="rId8"/>
    <p:sldId id="309" r:id="rId9"/>
    <p:sldId id="310" r:id="rId1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33" autoAdjust="0"/>
    <p:restoredTop sz="81868" autoAdjust="0"/>
  </p:normalViewPr>
  <p:slideViewPr>
    <p:cSldViewPr snapToGrid="0" snapToObjects="1">
      <p:cViewPr varScale="1">
        <p:scale>
          <a:sx n="63" d="100"/>
          <a:sy n="63" d="100"/>
        </p:scale>
        <p:origin x="151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F34958D-5910-2B4E-8346-D45CE8D303AB}" type="datetimeFigureOut">
              <a:rPr lang="en-US" smtClean="0"/>
              <a:t>7/27/2017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9859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33742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98986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2975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32217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6934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5260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8478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1458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2587" y="187779"/>
            <a:ext cx="5550681" cy="6670221"/>
          </a:xfrm>
          <a:prstGeom prst="rect">
            <a:avLst/>
          </a:prstGeom>
        </p:spPr>
      </p:pic>
    </p:spTree>
    <p:extLst>
      <p:ext uri="{BB962C8B-B14F-4D97-AF65-F5344CB8AC3E}">
        <p14:creationId xmlns:p14="http://schemas.microsoft.com/office/powerpoint/2010/main" val="265490986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025" name="Picture 2" descr="reative Commons License"/>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8565" y="6401628"/>
            <a:ext cx="838200" cy="29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userDrawn="1"/>
        </p:nvSpPr>
        <p:spPr bwMode="auto">
          <a:xfrm>
            <a:off x="976765" y="6415091"/>
            <a:ext cx="5700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000" b="0" i="0" u="none" strike="noStrike" cap="none" normalizeH="0" baseline="0" dirty="0">
                <a:ln>
                  <a:noFill/>
                </a:ln>
                <a:solidFill>
                  <a:schemeClr val="tx1"/>
                </a:solidFill>
                <a:effectLst/>
                <a:latin typeface="Arial" charset="0"/>
              </a:rPr>
              <a:t>  This document is licensed with a </a:t>
            </a:r>
            <a:r>
              <a:rPr kumimoji="0" lang="x-none" altLang="x-none" sz="1000" b="0" i="0" u="none" strike="noStrike" cap="none" normalizeH="0" baseline="0" dirty="0">
                <a:ln>
                  <a:noFill/>
                </a:ln>
                <a:solidFill>
                  <a:schemeClr val="tx1"/>
                </a:solidFill>
                <a:effectLst/>
                <a:latin typeface="Arial" charset="0"/>
                <a:hlinkClick r:id="rId12"/>
              </a:rPr>
              <a:t>Creative Commons Attribution 4.0 International License</a:t>
            </a:r>
            <a:r>
              <a:rPr kumimoji="0" lang="x-none" altLang="x-none" sz="1000" b="0" i="0" u="none" strike="noStrike" cap="none" normalizeH="0" baseline="0" dirty="0">
                <a:ln>
                  <a:noFill/>
                </a:ln>
                <a:solidFill>
                  <a:schemeClr val="tx1"/>
                </a:solidFill>
                <a:effectLst/>
                <a:latin typeface="Arial" charset="0"/>
              </a:rPr>
              <a:t> ©2017 </a:t>
            </a:r>
          </a:p>
        </p:txBody>
      </p:sp>
    </p:spTree>
    <p:extLst>
      <p:ext uri="{BB962C8B-B14F-4D97-AF65-F5344CB8AC3E}">
        <p14:creationId xmlns:p14="http://schemas.microsoft.com/office/powerpoint/2010/main" val="28278834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iki.skullsecurity.org/Password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300" dirty="0"/>
            </a:br>
            <a:r>
              <a:rPr lang="en-US" sz="3300" dirty="0"/>
              <a:t>Vulnerabilities</a:t>
            </a:r>
            <a:endParaRPr lang="en-US" dirty="0"/>
          </a:p>
        </p:txBody>
      </p:sp>
      <p:sp>
        <p:nvSpPr>
          <p:cNvPr id="3" name="Subtitle 2"/>
          <p:cNvSpPr>
            <a:spLocks noGrp="1"/>
          </p:cNvSpPr>
          <p:nvPr>
            <p:ph type="body" sz="quarter" idx="13"/>
          </p:nvPr>
        </p:nvSpPr>
        <p:spPr/>
        <p:txBody>
          <a:bodyPr>
            <a:noAutofit/>
          </a:bodyPr>
          <a:lstStyle/>
          <a:p>
            <a:pPr algn="l"/>
            <a:r>
              <a:rPr lang="en-US" sz="2000" b="1" dirty="0">
                <a:solidFill>
                  <a:schemeClr val="accent5">
                    <a:lumMod val="75000"/>
                  </a:schemeClr>
                </a:solidFill>
              </a:rPr>
              <a:t>5. Password Weakness</a:t>
            </a:r>
          </a:p>
        </p:txBody>
      </p:sp>
    </p:spTree>
    <p:extLst>
      <p:ext uri="{BB962C8B-B14F-4D97-AF65-F5344CB8AC3E}">
        <p14:creationId xmlns:p14="http://schemas.microsoft.com/office/powerpoint/2010/main" val="27043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0" indent="0">
              <a:buNone/>
            </a:pPr>
            <a:r>
              <a:rPr lang="en-US" dirty="0"/>
              <a:t>Upon completion of this unit, students will be able to: </a:t>
            </a:r>
          </a:p>
          <a:p>
            <a:pPr lvl="1"/>
            <a:r>
              <a:rPr lang="en-US" dirty="0"/>
              <a:t>Understand what makes a password vulnerable </a:t>
            </a:r>
          </a:p>
          <a:p>
            <a:pPr lvl="1"/>
            <a:r>
              <a:rPr lang="en-US" dirty="0"/>
              <a:t>Understand how storing passwords work</a:t>
            </a:r>
          </a:p>
          <a:p>
            <a:pPr lvl="1"/>
            <a:r>
              <a:rPr lang="en-US" dirty="0"/>
              <a:t>Understand how attackers use password hashes to infiltrate accounts and databases</a:t>
            </a:r>
          </a:p>
          <a:p>
            <a:pPr marL="0" indent="0">
              <a:buNone/>
            </a:pPr>
            <a:endParaRPr lang="en-US" dirty="0"/>
          </a:p>
        </p:txBody>
      </p:sp>
    </p:spTree>
    <p:extLst>
      <p:ext uri="{BB962C8B-B14F-4D97-AF65-F5344CB8AC3E}">
        <p14:creationId xmlns:p14="http://schemas.microsoft.com/office/powerpoint/2010/main" val="287608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5B698-373D-43FE-80F5-4CDE54270B85}"/>
              </a:ext>
            </a:extLst>
          </p:cNvPr>
          <p:cNvSpPr>
            <a:spLocks noGrp="1"/>
          </p:cNvSpPr>
          <p:nvPr>
            <p:ph type="title"/>
          </p:nvPr>
        </p:nvSpPr>
        <p:spPr/>
        <p:txBody>
          <a:bodyPr/>
          <a:lstStyle/>
          <a:p>
            <a:r>
              <a:rPr lang="en-US" dirty="0"/>
              <a:t>What makes a password “weak” ??</a:t>
            </a:r>
          </a:p>
        </p:txBody>
      </p:sp>
      <p:sp>
        <p:nvSpPr>
          <p:cNvPr id="3" name="Content Placeholder 2">
            <a:extLst>
              <a:ext uri="{FF2B5EF4-FFF2-40B4-BE49-F238E27FC236}">
                <a16:creationId xmlns:a16="http://schemas.microsoft.com/office/drawing/2014/main" id="{E9F783C1-A4DA-41C2-B017-808480E368CE}"/>
              </a:ext>
            </a:extLst>
          </p:cNvPr>
          <p:cNvSpPr>
            <a:spLocks noGrp="1"/>
          </p:cNvSpPr>
          <p:nvPr>
            <p:ph idx="1"/>
          </p:nvPr>
        </p:nvSpPr>
        <p:spPr/>
        <p:txBody>
          <a:bodyPr/>
          <a:lstStyle/>
          <a:p>
            <a:r>
              <a:rPr lang="en-US" dirty="0"/>
              <a:t>Password strength is usually determined by predictability</a:t>
            </a:r>
          </a:p>
          <a:p>
            <a:r>
              <a:rPr lang="en-US" dirty="0"/>
              <a:t>A password that is easy to predict is easy to crack</a:t>
            </a:r>
          </a:p>
          <a:p>
            <a:r>
              <a:rPr lang="en-US" dirty="0"/>
              <a:t>Including a mix of:</a:t>
            </a:r>
          </a:p>
          <a:p>
            <a:pPr lvl="1"/>
            <a:r>
              <a:rPr lang="en-US" dirty="0"/>
              <a:t>Lower case letters</a:t>
            </a:r>
          </a:p>
          <a:p>
            <a:pPr lvl="1"/>
            <a:r>
              <a:rPr lang="en-US" dirty="0"/>
              <a:t>Upper case letters</a:t>
            </a:r>
          </a:p>
          <a:p>
            <a:pPr lvl="1"/>
            <a:r>
              <a:rPr lang="en-US" dirty="0"/>
              <a:t>Numbers</a:t>
            </a:r>
          </a:p>
          <a:p>
            <a:pPr lvl="1"/>
            <a:r>
              <a:rPr lang="en-US" dirty="0"/>
              <a:t>Symbols</a:t>
            </a:r>
          </a:p>
          <a:p>
            <a:r>
              <a:rPr lang="en-US" dirty="0"/>
              <a:t>All of this contributes to making a password more secure</a:t>
            </a:r>
          </a:p>
          <a:p>
            <a:endParaRPr lang="en-US" dirty="0"/>
          </a:p>
        </p:txBody>
      </p:sp>
    </p:spTree>
    <p:extLst>
      <p:ext uri="{BB962C8B-B14F-4D97-AF65-F5344CB8AC3E}">
        <p14:creationId xmlns:p14="http://schemas.microsoft.com/office/powerpoint/2010/main" val="3893637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EDF9-3CF8-4D3D-A05F-6B5F4B3CC31F}"/>
              </a:ext>
            </a:extLst>
          </p:cNvPr>
          <p:cNvSpPr>
            <a:spLocks noGrp="1"/>
          </p:cNvSpPr>
          <p:nvPr>
            <p:ph type="title"/>
          </p:nvPr>
        </p:nvSpPr>
        <p:spPr/>
        <p:txBody>
          <a:bodyPr/>
          <a:lstStyle/>
          <a:p>
            <a:r>
              <a:rPr lang="en-US" dirty="0"/>
              <a:t>Hashing vs Encryption</a:t>
            </a:r>
          </a:p>
        </p:txBody>
      </p:sp>
      <p:sp>
        <p:nvSpPr>
          <p:cNvPr id="3" name="Content Placeholder 2">
            <a:extLst>
              <a:ext uri="{FF2B5EF4-FFF2-40B4-BE49-F238E27FC236}">
                <a16:creationId xmlns:a16="http://schemas.microsoft.com/office/drawing/2014/main" id="{4365B358-F164-447C-8E62-272478C1831B}"/>
              </a:ext>
            </a:extLst>
          </p:cNvPr>
          <p:cNvSpPr>
            <a:spLocks noGrp="1"/>
          </p:cNvSpPr>
          <p:nvPr>
            <p:ph idx="1"/>
          </p:nvPr>
        </p:nvSpPr>
        <p:spPr/>
        <p:txBody>
          <a:bodyPr/>
          <a:lstStyle/>
          <a:p>
            <a:r>
              <a:rPr lang="en-US" dirty="0"/>
              <a:t>Encryption is a two-way function; encrypted messages can be decrypted using the proper key</a:t>
            </a:r>
          </a:p>
          <a:p>
            <a:r>
              <a:rPr lang="en-US" dirty="0"/>
              <a:t>Hashing is a one-way function that scrambles text to produce a unique message. With a properly written algorithm, there is no way to reverse the hashing process</a:t>
            </a:r>
          </a:p>
          <a:p>
            <a:endParaRPr lang="en-US" dirty="0"/>
          </a:p>
        </p:txBody>
      </p:sp>
    </p:spTree>
    <p:extLst>
      <p:ext uri="{BB962C8B-B14F-4D97-AF65-F5344CB8AC3E}">
        <p14:creationId xmlns:p14="http://schemas.microsoft.com/office/powerpoint/2010/main" val="822481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D6235-F642-494E-B9F1-5B9A6B84750E}"/>
              </a:ext>
            </a:extLst>
          </p:cNvPr>
          <p:cNvSpPr>
            <a:spLocks noGrp="1"/>
          </p:cNvSpPr>
          <p:nvPr>
            <p:ph type="title"/>
          </p:nvPr>
        </p:nvSpPr>
        <p:spPr/>
        <p:txBody>
          <a:bodyPr/>
          <a:lstStyle/>
          <a:p>
            <a:r>
              <a:rPr lang="en-US" dirty="0"/>
              <a:t>Password Storage</a:t>
            </a:r>
          </a:p>
        </p:txBody>
      </p:sp>
      <p:sp>
        <p:nvSpPr>
          <p:cNvPr id="3" name="Content Placeholder 2">
            <a:extLst>
              <a:ext uri="{FF2B5EF4-FFF2-40B4-BE49-F238E27FC236}">
                <a16:creationId xmlns:a16="http://schemas.microsoft.com/office/drawing/2014/main" id="{952DBF8F-B7B9-4C82-A2B9-35CD8C493829}"/>
              </a:ext>
            </a:extLst>
          </p:cNvPr>
          <p:cNvSpPr>
            <a:spLocks noGrp="1"/>
          </p:cNvSpPr>
          <p:nvPr>
            <p:ph idx="1"/>
          </p:nvPr>
        </p:nvSpPr>
        <p:spPr/>
        <p:txBody>
          <a:bodyPr/>
          <a:lstStyle/>
          <a:p>
            <a:r>
              <a:rPr lang="en-US" dirty="0"/>
              <a:t>Passwords used to be stored in the clear on UNIX systems; in order to get passwords you just had to know where they were stored</a:t>
            </a:r>
          </a:p>
          <a:p>
            <a:r>
              <a:rPr lang="en-US" dirty="0"/>
              <a:t>In the next attempt to increase security, passwords were hashed using well-known hashing algorithms ( such as MD5) and then stored</a:t>
            </a:r>
          </a:p>
          <a:p>
            <a:r>
              <a:rPr lang="en-US" dirty="0"/>
              <a:t>To check if a correct password had been supplied, the supplied password would be hashed using the same algorithm and compared to the original hashed value. If the values were the same, the passwords must have matched.</a:t>
            </a:r>
          </a:p>
          <a:p>
            <a:endParaRPr lang="en-US" dirty="0"/>
          </a:p>
        </p:txBody>
      </p:sp>
    </p:spTree>
    <p:extLst>
      <p:ext uri="{BB962C8B-B14F-4D97-AF65-F5344CB8AC3E}">
        <p14:creationId xmlns:p14="http://schemas.microsoft.com/office/powerpoint/2010/main" val="1868417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CFBB9-32A9-45DC-819A-EA5E3CA39B00}"/>
              </a:ext>
            </a:extLst>
          </p:cNvPr>
          <p:cNvSpPr>
            <a:spLocks noGrp="1"/>
          </p:cNvSpPr>
          <p:nvPr>
            <p:ph type="title"/>
          </p:nvPr>
        </p:nvSpPr>
        <p:spPr/>
        <p:txBody>
          <a:bodyPr/>
          <a:lstStyle/>
          <a:p>
            <a:r>
              <a:rPr lang="en-US" dirty="0"/>
              <a:t>An example of an easily-cracked hash (CRC)</a:t>
            </a:r>
          </a:p>
        </p:txBody>
      </p:sp>
      <p:pic>
        <p:nvPicPr>
          <p:cNvPr id="4" name="Content Placeholder 3">
            <a:extLst>
              <a:ext uri="{FF2B5EF4-FFF2-40B4-BE49-F238E27FC236}">
                <a16:creationId xmlns:a16="http://schemas.microsoft.com/office/drawing/2014/main" id="{EF50234A-A58E-4949-965B-8977699051EC}"/>
              </a:ext>
            </a:extLst>
          </p:cNvPr>
          <p:cNvPicPr>
            <a:picLocks noGrp="1" noChangeAspect="1"/>
          </p:cNvPicPr>
          <p:nvPr>
            <p:ph idx="1"/>
          </p:nvPr>
        </p:nvPicPr>
        <p:blipFill>
          <a:blip r:embed="rId2"/>
          <a:stretch>
            <a:fillRect/>
          </a:stretch>
        </p:blipFill>
        <p:spPr>
          <a:xfrm>
            <a:off x="1600200" y="1690689"/>
            <a:ext cx="5943600" cy="3009900"/>
          </a:xfrm>
          <a:prstGeom prst="rect">
            <a:avLst/>
          </a:prstGeom>
        </p:spPr>
      </p:pic>
      <p:pic>
        <p:nvPicPr>
          <p:cNvPr id="5" name="Picture 4">
            <a:extLst>
              <a:ext uri="{FF2B5EF4-FFF2-40B4-BE49-F238E27FC236}">
                <a16:creationId xmlns:a16="http://schemas.microsoft.com/office/drawing/2014/main" id="{7468C45C-9B6E-48D8-8A44-6474BF95B399}"/>
              </a:ext>
            </a:extLst>
          </p:cNvPr>
          <p:cNvPicPr>
            <a:picLocks noChangeAspect="1"/>
          </p:cNvPicPr>
          <p:nvPr/>
        </p:nvPicPr>
        <p:blipFill>
          <a:blip r:embed="rId3"/>
          <a:stretch>
            <a:fillRect/>
          </a:stretch>
        </p:blipFill>
        <p:spPr>
          <a:xfrm>
            <a:off x="2049916" y="4880064"/>
            <a:ext cx="4720521" cy="1146088"/>
          </a:xfrm>
          <a:prstGeom prst="rect">
            <a:avLst/>
          </a:prstGeom>
        </p:spPr>
      </p:pic>
    </p:spTree>
    <p:extLst>
      <p:ext uri="{BB962C8B-B14F-4D97-AF65-F5344CB8AC3E}">
        <p14:creationId xmlns:p14="http://schemas.microsoft.com/office/powerpoint/2010/main" val="913237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D76F2-759E-4529-9435-ED9686C89CA9}"/>
              </a:ext>
            </a:extLst>
          </p:cNvPr>
          <p:cNvSpPr>
            <a:spLocks noGrp="1"/>
          </p:cNvSpPr>
          <p:nvPr>
            <p:ph type="title"/>
          </p:nvPr>
        </p:nvSpPr>
        <p:spPr/>
        <p:txBody>
          <a:bodyPr/>
          <a:lstStyle/>
          <a:p>
            <a:r>
              <a:rPr lang="en-US" dirty="0"/>
              <a:t>The Next Step:</a:t>
            </a:r>
          </a:p>
        </p:txBody>
      </p:sp>
      <p:sp>
        <p:nvSpPr>
          <p:cNvPr id="3" name="Content Placeholder 2">
            <a:extLst>
              <a:ext uri="{FF2B5EF4-FFF2-40B4-BE49-F238E27FC236}">
                <a16:creationId xmlns:a16="http://schemas.microsoft.com/office/drawing/2014/main" id="{DF086A7E-BF19-47DF-AAD0-5027E979250B}"/>
              </a:ext>
            </a:extLst>
          </p:cNvPr>
          <p:cNvSpPr>
            <a:spLocks noGrp="1"/>
          </p:cNvSpPr>
          <p:nvPr>
            <p:ph idx="1"/>
          </p:nvPr>
        </p:nvSpPr>
        <p:spPr/>
        <p:txBody>
          <a:bodyPr/>
          <a:lstStyle/>
          <a:p>
            <a:r>
              <a:rPr lang="en-US" dirty="0"/>
              <a:t>While most hashes used were not as simple as the CRC hash, hackers were still able to break the passwords by creating “rainbow tables”</a:t>
            </a:r>
          </a:p>
          <a:p>
            <a:r>
              <a:rPr lang="en-US" dirty="0"/>
              <a:t>Rainbow tables were a database of passwords and their hash values for a given algorithm</a:t>
            </a:r>
          </a:p>
          <a:p>
            <a:r>
              <a:rPr lang="en-US" dirty="0"/>
              <a:t>If the table of hashed passwords was available (most of the time it was), the cracker just had to look up the hashed value in the rainbow table to reveal the original password.</a:t>
            </a:r>
          </a:p>
          <a:p>
            <a:endParaRPr lang="en-US" dirty="0"/>
          </a:p>
        </p:txBody>
      </p:sp>
    </p:spTree>
    <p:extLst>
      <p:ext uri="{BB962C8B-B14F-4D97-AF65-F5344CB8AC3E}">
        <p14:creationId xmlns:p14="http://schemas.microsoft.com/office/powerpoint/2010/main" val="557032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ABF11-309B-4A02-ABCA-C4409DDE60A6}"/>
              </a:ext>
            </a:extLst>
          </p:cNvPr>
          <p:cNvSpPr>
            <a:spLocks noGrp="1"/>
          </p:cNvSpPr>
          <p:nvPr>
            <p:ph type="title"/>
          </p:nvPr>
        </p:nvSpPr>
        <p:spPr/>
        <p:txBody>
          <a:bodyPr/>
          <a:lstStyle/>
          <a:p>
            <a:r>
              <a:rPr lang="en-US" dirty="0"/>
              <a:t>The Next Step:</a:t>
            </a:r>
          </a:p>
        </p:txBody>
      </p:sp>
      <p:sp>
        <p:nvSpPr>
          <p:cNvPr id="3" name="Content Placeholder 2">
            <a:extLst>
              <a:ext uri="{FF2B5EF4-FFF2-40B4-BE49-F238E27FC236}">
                <a16:creationId xmlns:a16="http://schemas.microsoft.com/office/drawing/2014/main" id="{3AA160A1-F57C-4F3A-BBE4-A169F7FC42F0}"/>
              </a:ext>
            </a:extLst>
          </p:cNvPr>
          <p:cNvSpPr>
            <a:spLocks noGrp="1"/>
          </p:cNvSpPr>
          <p:nvPr>
            <p:ph idx="1"/>
          </p:nvPr>
        </p:nvSpPr>
        <p:spPr>
          <a:xfrm>
            <a:off x="628650" y="1825625"/>
            <a:ext cx="7886700" cy="1710055"/>
          </a:xfrm>
        </p:spPr>
        <p:txBody>
          <a:bodyPr/>
          <a:lstStyle/>
          <a:p>
            <a:r>
              <a:rPr lang="en-US" dirty="0"/>
              <a:t>In order to fix this problem, “salt” was created. Salt is a value (unique to the machine being used) that is combined with the password to create new hash values for passwords</a:t>
            </a:r>
          </a:p>
          <a:p>
            <a:r>
              <a:rPr lang="en-US" dirty="0"/>
              <a:t>This made the rainbow tables virtually useless</a:t>
            </a:r>
          </a:p>
          <a:p>
            <a:endParaRPr lang="en-US" dirty="0"/>
          </a:p>
        </p:txBody>
      </p:sp>
      <p:pic>
        <p:nvPicPr>
          <p:cNvPr id="4" name="Picture 3">
            <a:extLst>
              <a:ext uri="{FF2B5EF4-FFF2-40B4-BE49-F238E27FC236}">
                <a16:creationId xmlns:a16="http://schemas.microsoft.com/office/drawing/2014/main" id="{D5521E23-2D8E-414D-AF65-A48F9E49759E}"/>
              </a:ext>
            </a:extLst>
          </p:cNvPr>
          <p:cNvPicPr>
            <a:picLocks noChangeAspect="1"/>
          </p:cNvPicPr>
          <p:nvPr/>
        </p:nvPicPr>
        <p:blipFill>
          <a:blip r:embed="rId2"/>
          <a:stretch>
            <a:fillRect/>
          </a:stretch>
        </p:blipFill>
        <p:spPr>
          <a:xfrm>
            <a:off x="1407075" y="4140130"/>
            <a:ext cx="5514975" cy="1114425"/>
          </a:xfrm>
          <a:prstGeom prst="rect">
            <a:avLst/>
          </a:prstGeom>
        </p:spPr>
      </p:pic>
    </p:spTree>
    <p:extLst>
      <p:ext uri="{BB962C8B-B14F-4D97-AF65-F5344CB8AC3E}">
        <p14:creationId xmlns:p14="http://schemas.microsoft.com/office/powerpoint/2010/main" val="44302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60370-0F5D-4683-9CEA-F47D625A1947}"/>
              </a:ext>
            </a:extLst>
          </p:cNvPr>
          <p:cNvSpPr>
            <a:spLocks noGrp="1"/>
          </p:cNvSpPr>
          <p:nvPr>
            <p:ph type="title"/>
          </p:nvPr>
        </p:nvSpPr>
        <p:spPr/>
        <p:txBody>
          <a:bodyPr/>
          <a:lstStyle/>
          <a:p>
            <a:r>
              <a:rPr lang="en-US" dirty="0"/>
              <a:t>More Problems:</a:t>
            </a:r>
          </a:p>
        </p:txBody>
      </p:sp>
      <p:sp>
        <p:nvSpPr>
          <p:cNvPr id="3" name="Content Placeholder 2">
            <a:extLst>
              <a:ext uri="{FF2B5EF4-FFF2-40B4-BE49-F238E27FC236}">
                <a16:creationId xmlns:a16="http://schemas.microsoft.com/office/drawing/2014/main" id="{C635F1D2-CDD6-4714-A60D-820036127E6E}"/>
              </a:ext>
            </a:extLst>
          </p:cNvPr>
          <p:cNvSpPr>
            <a:spLocks noGrp="1"/>
          </p:cNvSpPr>
          <p:nvPr>
            <p:ph idx="1"/>
          </p:nvPr>
        </p:nvSpPr>
        <p:spPr/>
        <p:txBody>
          <a:bodyPr/>
          <a:lstStyle/>
          <a:p>
            <a:r>
              <a:rPr lang="en-US" dirty="0"/>
              <a:t>However, hackers are very aware of how people come up with their passwords.</a:t>
            </a:r>
          </a:p>
          <a:p>
            <a:r>
              <a:rPr lang="en-US" dirty="0"/>
              <a:t>Users are in the habit of choosing standard dictionary words, names, and dates. They also know that if there are complexity requirements, the uppercase is likely to be at the beginning of the dictionary word and a number at the end</a:t>
            </a:r>
          </a:p>
          <a:p>
            <a:r>
              <a:rPr lang="en-US" dirty="0"/>
              <a:t>Password crackers study lists of released passwords and try the most popular ones first</a:t>
            </a:r>
          </a:p>
          <a:p>
            <a:r>
              <a:rPr lang="en-US" dirty="0"/>
              <a:t>Of course, this can easily be avoided with a secure, unique password</a:t>
            </a:r>
          </a:p>
          <a:p>
            <a:r>
              <a:rPr lang="en-US" dirty="0"/>
              <a:t>There are multiple lists of leaked passwords on this page:</a:t>
            </a:r>
          </a:p>
          <a:p>
            <a:pPr marL="0" indent="0">
              <a:buNone/>
            </a:pPr>
            <a:r>
              <a:rPr lang="en-US" dirty="0"/>
              <a:t>  </a:t>
            </a:r>
            <a:r>
              <a:rPr lang="en-US" dirty="0">
                <a:hlinkClick r:id="rId2"/>
              </a:rPr>
              <a:t>https://wiki.skullsecurity.org/Passwords</a:t>
            </a:r>
            <a:endParaRPr lang="en-US" dirty="0"/>
          </a:p>
        </p:txBody>
      </p:sp>
    </p:spTree>
    <p:extLst>
      <p:ext uri="{BB962C8B-B14F-4D97-AF65-F5344CB8AC3E}">
        <p14:creationId xmlns:p14="http://schemas.microsoft.com/office/powerpoint/2010/main" val="2789574357"/>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C5 Modules</Template>
  <TotalTime>2126</TotalTime>
  <Words>482</Words>
  <Application>Microsoft Office PowerPoint</Application>
  <PresentationFormat>On-screen Show (4:3)</PresentationFormat>
  <Paragraphs>40</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PP_C5Modules_CC_License_standard</vt:lpstr>
      <vt:lpstr> Vulnerabilities</vt:lpstr>
      <vt:lpstr>Learning Outcomes</vt:lpstr>
      <vt:lpstr>What makes a password “weak” ??</vt:lpstr>
      <vt:lpstr>Hashing vs Encryption</vt:lpstr>
      <vt:lpstr>Password Storage</vt:lpstr>
      <vt:lpstr>An example of an easily-cracked hash (CRC)</vt:lpstr>
      <vt:lpstr>The Next Step:</vt:lpstr>
      <vt:lpstr>The Next Step:</vt:lpstr>
      <vt:lpstr>More Problems:</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Ali Hanson</cp:lastModifiedBy>
  <cp:revision>186</cp:revision>
  <cp:lastPrinted>2016-07-18T16:40:10Z</cp:lastPrinted>
  <dcterms:created xsi:type="dcterms:W3CDTF">2016-07-03T20:12:42Z</dcterms:created>
  <dcterms:modified xsi:type="dcterms:W3CDTF">2017-07-27T16:34:14Z</dcterms:modified>
</cp:coreProperties>
</file>