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7"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05" autoAdjust="0"/>
    <p:restoredTop sz="94660"/>
  </p:normalViewPr>
  <p:slideViewPr>
    <p:cSldViewPr snapToGrid="0">
      <p:cViewPr varScale="1">
        <p:scale>
          <a:sx n="78" d="100"/>
          <a:sy n="78" d="100"/>
        </p:scale>
        <p:origin x="4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13:23:58.403"/>
    </inkml:context>
    <inkml:brush xml:id="br0">
      <inkml:brushProperty name="width" value="0.05" units="cm"/>
      <inkml:brushProperty name="height" value="0.05" units="cm"/>
    </inkml:brush>
  </inkml:definitions>
  <inkml:traceGroup>
    <inkml:annotationXML>
      <emma:emma xmlns:emma="http://www.w3.org/2003/04/emma" version="1.0">
        <emma:interpretation id="{26F5B189-EC0D-4F27-ACE9-225781A5F39A}" emma:medium="tactile" emma:mode="ink">
          <msink:context xmlns:msink="http://schemas.microsoft.com/ink/2010/main" type="inkDrawing" rotatedBoundingBox="2775,13120 2816,8687 3616,8695 3576,13128" semanticType="callout" shapeName="Other"/>
        </emma:interpretation>
      </emma:emma>
    </inkml:annotationXML>
    <inkml:trace contextRef="#ctx0" brushRef="#br0">502 1 3762,'0'0'1793,"0"0"191,0 0-335,0 0-96,0 0-256,0 0-497,0 0-160,0 0-160,0 0 17,0 0 31,0 0 48,0 0 32,0 0-31,0 0-97,0 0-128,0 0-112,0 0-32,0 0-48,0 0 32,0 0-16,0 0 1,0 0-33,0 0-16,0 0-32,0 0 0,0 0 0,-36 0 0,36 0-16,0 0 0,0 0 0,-36 36 16,36-36 16,0 0-64,0 0 0,-36 0-16,36 0 16,-35 36 16,35-36-32,0 0 16,0 0 32,-36 0 0,36 0 32,0 35-32,0-35-32,0 0 0,-36 0-32,36 0 48,0 36-48,0-36 16,0 0-32,0 0-16,0 0 16,-36 36 32,36-36-32,0 0-16,0 0 32,-36 36-64,36-36 64,0 0-16,0 0-16,0 0 32,0 0-16,0 0 0,0 35 32,0-35-15,0 0-17,0 0 32,0 36-48,0-36 32,0 0 0,0 0-32,0 36 32,0-36 0,0 36-16,0-36 32,-35 0 16,35 0-48,0 36 64,0-36 0,0 35 0,0-35 16,0 36-64,0-36 16,0 0-16,0 36 16,0-36 0,0 36-16,0-36 0,35 35 0,-35-35-16,0 0 0,0 0-16,0 36 32,0-36-16,0 0 16,0 0 0,0 36-48,0-36 32,0 36-16,0-36-16,0 0 16,0 0 48,0 35-16,0-35 48,0 36-32,0-36-32,0 0-32,0 0 16,0 36 0,0-36 48,0 36-16,0-36 16,0 36 0,0-36-64,36 35 32,-36-35-32,0 0-48,0 0 96,0 36 0,0-36-32,0 36 64,0-36-32,0 0-32,0 36 64,0-36-32,36 35-32,-36-35 0,0 0 0,0 0 16,36 36 16,-36-36 0,0 36 0,0-36-16,36 36-16,-36-36 64,0 0-16,0 0 16,0 36-16,0-36-16,35 0 16,-35 0 16,0 35 16,0-35 0,36 36 0,-36-36-48,0 0 16,0 0-16,36 36-16,-36-36 32,0 0 0,0 0-16,36 36 0,-36-36-16,0 0 0,0 0-32,35 35 48,-35-35 0,0 0-16,0 0 16,36 36 0,-36-36-16,0 0 32,0 0 0,0 0-16,36 36-32,-36-36 0,0 0 48,0 0-48,0 0 32,0 0-32,0 0-32,0 36 64,0-36 0,0 0 32,0 0-32,0 0 0,0 0 16,0 0-16,0 0-16,0 36 16,0-36-16,0 0 48,0 0 0,0 0-96,0 0 16,0 0 48,0 0-64,0 0 144,-36 35 16,36-35-64,0 0 16,0 0-48,0 0-16,0 0-32,-36 36 32,36-36-32,0 0 64,0 0-16,0 0-16,0 0 64,0 0-128,0 0 64,0 0 0,0 0-48,0 0 48,0 0 0,0 36 0,0-36 0,0 0 16,0 0-64,0 0 64,36 0-16,-36 0-16,0 0 64,0 0-32,0 0 32,36 0 0,-36 0-32,0 0 0,0 0 16,36 0-48,-36 0 16,0 0-16,0 0-32,0 0 48,0 0 0,0 0-32,0 0 32,0 0 0,0 0-16,0 0 48,0 0-16,36 0-16,-36 0 48,0 0-32,-36 36-16,36-36 32,0 0-48,0 0 0,0 0 32,0 0-48,0 35 48,0-35-16,0 0 0,0 0 16,0 0 16,0 0 16,0 0-48,0 36 0,0-36-32,0 0-16,0 0 48,0 0-16,0 0 48,0 0 0,0 0-32,0 0 0,0 0 0,0 0-16,0 0 0,0 0 16,0 0-16,0 0 16,0 0-32,36 36 32,-36-36 0,0 0 32,0 0 32,0 0-48,0 0 48,0 0-16,0 0 65,0 0 15,0 0-16,0 0-16,0 0-32,0 0-16,-36 0-48,36 0 16,0 0-16,0 0 0,0 0 16,-36 36-32,36-36 16,0 0 0,0 0 32,-36 35-64,36 1 80,-36-36-32,36 36 16,0-36 16,-35 36-64,35-36 0,0 36-16,-36-1 32,36-35 0,-36 36 16,36 0-16,-36-36 0,36 36-16,0-1 16,-35 1 16,35-36-16,-36 36 48,36 0-32,-36 0-16,36-36 0,0 35 16,-36 1-16,36 0 32,-36 0-16,36-1-32,-35-35 32,35 36-48,0 0 32,-36 0 0,36 0-16,-36-1 32,36-35 0,0 36-32,-36 0 64,36 0-32,0-1-16,-35 1 64,35 0-64,0 0 16,0-36 16,0 36-64,0-1 16,-36-35 0,36 36-16,0 0 32,0 0 0,0-36 0,0 35 0,0 1-16,0 0-16,0 0 32,0-36 0,0 35 16,0 1 16,0 0-32,0 0 0,36 0 48,-36-1-32,0 1 0,0 0 0,35 0-32,-35-1 64,0 1 0,0 0 0,0-36 0,36 36-16,-36 0-16,0-36 48,36 35-32,-36 1-48,36 0 80,-1 0-48,-35-36-16,36 35 80,-36 1-64,36-36 16,-36 36 80,36-36-16,-36 36-16,36-36 48,-1 36-64,-35-1 0,36-35 32,0 36-64,0 0 16,-36 0 33,35-36-65,1 35 32,0-35 16,-36 36-64,36-36 96,0 36-48,-36-36 0,35 36 16,-35-36-64,0 0 32,36 35-80,-36-35-160,36 36-321,-36-36-543,0 36-945,0-36-8180</inkml:trace>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13:24:23.983"/>
    </inkml:context>
    <inkml:brush xml:id="br0">
      <inkml:brushProperty name="width" value="0.05" units="cm"/>
      <inkml:brushProperty name="height" value="0.05" units="cm"/>
      <inkml:brushProperty name="color" value="#ED1C24"/>
    </inkml:brush>
  </inkml:definitions>
  <inkml:traceGroup>
    <inkml:annotationXML>
      <emma:emma xmlns:emma="http://www.w3.org/2003/04/emma" version="1.0">
        <emma:interpretation id="{007D6233-92E9-4FDD-957A-A39EFD712238}" emma:medium="tactile" emma:mode="ink">
          <msink:context xmlns:msink="http://schemas.microsoft.com/ink/2010/main" type="inkDrawing" rotatedBoundingBox="9817,5580 17474,8523 17130,9418 9473,6475" semanticType="callout" shapeName="Other"/>
        </emma:interpretation>
      </emma:emma>
    </inkml:annotationXML>
    <inkml:trace contextRef="#ctx0" brushRef="#br0">0 37 10261,'0'0'1472,"0"0"-319,0 0-241,0 0 49,0 0-1,0 0-175,0 0-193,36 0-96,-36 0-80,0 0-64,0 0-47,36 0-33,-36 0-80,0 0 0,0 0 0,36 0 16,-36 0 16,36 0-48,-36 0-16,0-36-64,35 36 32,-35 0-48,36 0-16,-36 0 32,36 0-15,-36 0 31,36 0 0,-36 0 32,35 0-16,1 0 0,-36 0 0,36 0-16,-36 0-32,36 0-16,0 0-16,-36 0 0,35 0 16,-35 36-32,36-36 16,-36 0 0,36 0-16,-36 0 32,36 0-32,-36 0 16,35 0-16,-35 0 0,36 0-16,-36 0 0,36 0 16,0 0-16,-36 0 32,35 0-32,-35 0 48,36 0-48,-36 0 32,36 0 0,-36 0-16,36 0 0,0 0 32,-36 35-64,35-35 16,-35 0-16,36 0 0,-36 0 32,36 0 0,0 0-16,-36 0 33,35 0-33,-35 0-16,36 0 16,0 0-32,-36 36 32,36-36 0,0 0 0,-36 0 16,35 0-16,1 0 16,-36 0 0,36 36 16,0-36 0,-1 0 32,1 0-32,0 0-48,0 0 48,0 0-32,-1 0 0,1 0 32,-36 0-16,36 36-16,0-36 0,-1 0 16,1 0 0,0 0 32,0 36-48,35-36-16,-35 0 16,0 0-64,0 35 80,-1-35 0,1 0-16,0 0 32,0 36-48,-1-36-16,1 0 16,0 0 0,0 36 32,0-36 16,-1 0-64,37 36 0,-36-36-16,-1 0 32,1 0 16,0 35 16,0-35-16,35 0-16,-35 0 48,0 0-48,0 36 0,-1-36 32,1 0-64,0 0 48,0 0 16,0 36-32,-1-36 32,1 0 0,0 0-64,0 0 80,-1 36-32,1-36 16,0 0 48,0 0-64,-1 35 16,1-35 0,0 0-32,0 0 48,0 0-16,-1 36-48,1-36 0,0 0-48,0 0 0,-1 0 16,1 36 32,0-36-16,0 0 48,0 0 16,-1 36 0,1-36 16,0 0-16,0 36-16,-1-36-16,1 0 32,0 35-16,0-35 0,0 36 0,-1-36 0,1 0 16,0 36 0,0-36-16,-1 0-16,1 36 16,0-36-32,0 35 16,0-35 32,-1 0-48,37 36 16,-36-36 0,-1 36 0,1-36-16,0 36 16,0 0 32,-1-36-32,1 35 16,0-35-32,0 36 32,0-36 16,-1 36 32,1 0-16,0-36-16,0 35-16,-1-35-32,1 36 32,0-36 0,0 36-16,35-36 32,-35 36-16,0-36-32,0 36 16,-36-1-16,35-35 16,1 36 48,0-36-48,0 36 0,0-36-16,-1 36 0,1-36 48,0 35-32,0-35 16,-1 36 16,1-36-48,-36 36 32,36-36-48,0 0 0,-1 36 32,1-36 0,0 35 16,0-35-48,0 36 16,-36-36 16,35 36 16,1-36 32,0 36-48,0-36 16,-36 36-48,35-36 64,1 35-32,0-35 0,-36 36 0,36-36 0,0 36 0,-1-36-32,-35 36 32,36-36 0,0 35-32,-36-35 80,36 36-48,-1-36 0,-35 36 48,36-36-48,-36 36-16,36-36 32,-36 36-32,36-36-16,-36 0 32,36 35 0,-36-35 0,35 36 16,-35-36 0,0 0-48,36 36 48,-36-36 16,36 0-16,-36 0 0,36 36 0,-36-36-48,0 35 32,35-35 48,-35 0-64,36 36 0,-36-36 32,0 0-80,36 36 80,-36-36-16,0 0-48,36 36 112,-36-36-112,36 0 0,-36 0 64,35 36-48,-35-36 48,0 35 80,0-35-96,36 0-32,0 36 64,-36-36-80,0 36 64,36-36 16,-36 0-48,35 36 32,-35-36-48,0 0 16,0 0 0,36 35 16,0-35 16,-36 0 0,0 36 0,0-36-16,36 36-16,-36-36 16,35 0 0,-35 36 32,0-36 16,36 0-32,-36 0-16,36 36-16,-36-36 0,0 35 0,0-35 32,36 0-32,-36 0 0,36 36 0,-36-36 0,0 0 16,0 0 0,35 36 16,-35-36 0,0 0-16,0 0 16,0 36 0,0-36 0,36 35-32,-36-35 48,0 0-48,0 0 32,36 36-16,-36-36-16,0 36 48,0-36-64,36 0 48,-36 0 0,0 36-64,0-36 80,0 0-16,0 0-32,0 0 48,0 0-48,35 35 0,-35-35 64,0 0-32,0 0-32,0 0 128,0 0-160,0 0-48,0 0-64,0 0-400,0 0-240,0 0-433,-35 0-640,35 0-8035</inkml:trace>
  </inkml:traceGroup>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13:24:03.165"/>
    </inkml:context>
    <inkml:brush xml:id="br0">
      <inkml:brushProperty name="width" value="0.05" units="cm"/>
      <inkml:brushProperty name="height" value="0.05" units="cm"/>
    </inkml:brush>
  </inkml:definitions>
  <inkml:traceGroup>
    <inkml:annotationXML>
      <emma:emma xmlns:emma="http://www.w3.org/2003/04/emma" version="1.0">
        <emma:interpretation id="{11E30EE0-E320-4603-9B18-F1BF56751C3D}" emma:medium="tactile" emma:mode="ink">
          <msink:context xmlns:msink="http://schemas.microsoft.com/ink/2010/main" type="inkDrawing" rotatedBoundingBox="14956,8541 15271,13233 13986,13319 13671,8627" shapeName="Other"/>
        </emma:interpretation>
      </emma:emma>
    </inkml:annotationXML>
    <inkml:trace contextRef="#ctx0" brushRef="#br0">1 36 3233,'0'0'1905,"0"0"-64,0 0-224,0 0-208,0 0-321,0 0-192,0 0-127,0 0-97,0 0-128,0-36 17,0 36-81,0 0 16,0 0 32,0 0-95,0 0-81,0 0-128,0 0-64,0 0-64,0 0 16,0 0-16,0 0-32,0 0 16,0 0 0,0 0 48,0 36 16,0-36-16,0 0-32,35 0-16,-35 0-32,0 0 0,0 0 32,0 0-32,36 0 17,-36 0-1,0 0-32,0 0 48,36 0 48,-36 0 48,0 0 32,0 0-32,36 36 0,0-36 16,-36 0-32,35 0 0,-35 0 0,0 0-48,36 0 0,0 0 0,-36 0-64,36 0 33,-36 36-33,35-36 16,-35 0 16,36 0-64,-36 0 32,0 0-32,36 0 0,-36 0-16,36 0-16,-36 0 0,0 36 0,35-36 16,-35 0 0,36 0 16,-36 35 16,36-35 16,-36 0 16,36 36-32,-36-36 64,0 0-48,36 0 16,-36 0-32,35 36-48,-35-36 16,0 0 32,0 0-16,36 36 0,-36-36 16,36 0-48,-36 0 32,36 35 0,-36-35 16,35 0 16,-35 0-32,0 36 0,0-36-32,36 0 0,-36 0 48,36 36 32,-36-36-48,36 36 16,-36-36-32,0 0-32,0 0 32,36 36 0,-1-36 32,-35 35-16,0-35 0,36 0 0,-36 0 0,0 36 16,0-36 0,36 36 0,-36-36 0,0 0 0,0 0-16,36 36 0,-36-36-16,0 35 64,0-35-64,35 0 16,-35 0 0,0 36-80,0-36 64,36 0 32,-36 0-48,0 36 48,0-36-16,0 36-32,0-36 16,36 0 48,-36 0 0,0 35 32,0-35-48,0 36-48,0-36 16,0 0-48,0 0 64,0 36 0,0-36-16,0 36-16,0-36 16,0 0-16,0 0 0,36 36 32,-36-36 0,0 0 0,0 0 0,0 35 0,0-35-16,0 36 16,0-36-16,0 0-32,0 0 32,0 36 0,0-36 0,0 36 32,0-36-16,0 0 0,0 0 0,0 35-32,0-35 16,0 0-48,0 36 32,0-36 32,0 0-32,0 0 64,-36 36-32,36-36-16,0 0 48,0 0-32,0 36-16,0-36 0,0 0 0,0 0-16,-36 36 48,36-36-32,0 35 0,0-35 0,0 0-32,0 0 32,0 0 16,0 0-16,-36 36 16,36-36 0,0 0-32,0 0 32,0 0-16,0 36 0,0-36 32,0 0-32,0 0 0,0 0 0,0 0-16,0 0 16,0 0 48,-35 36-32,35-36-16,0 0 0,0 0-32,0 0 32,0 0 0,0 0 48,0 0-32,0 35-32,0-35 16,0 0-64,0 0 80,0 0 0,0 0-32,0 0 48,0 0-32,0 0-16,0 0 16,0 0 0,0 0-48,0 0 64,0 0 0,0 0-32,0 0 48,0 0-32,0 0 0,-36 36 32,36-36-16,0 0-16,0 0 32,0 0 0,0 0 16,0 0 32,0 0 16,-36 36 1,36-36-17,0 0-80,0 0 64,0 0-48,-36 36 48,36-36 16,0 0-96,0 0 0,0 0-32,-35 36 64,35-36 16,0 0 48,0 0-48,0 0-32,0 0 48,0 0-96,0 0 64,0 0 0,0 0-48,0 0 32,0 35 0,0-35 0,0 0 16,0 0 0,0 0-80,0 0 48,0 0 32,0 0-16,-36 0 64,36 0-48,0 0-32,0 0 48,0 0-48,0 0 0,0 0 64,0 0-96,0 0 48,0 0 0,0 0-48,36 0 48,-36 0 16,0 0-48,0 0 32,0 0-16,35 0-16,-35 0 48,0 36-16,0-36 16,0 0 0,36 0-32,-36 0 16,0 0-16,0 0 16,0 0 32,0 0-16,0 0 16,36 0-32,-36 0-32,0 0 16,0 0 0,0 0 0,0 0 96,0 0-80,0 0 0,0 0 16,0 0-96,0 0 80,0 0 0,0 0 16,0 0 0,0 0-16,0 0-32,0 0 16,0 0 32,0 36 32,0-36 0,0 0-32,-36 0-32,36 0-48,0 0 96,0 0-16,0 0 48,0 36-16,0-36-48,0 0 16,0 0-64,0 0 32,0 0 32,0 0-48,0 0 32,0 0-16,0 0 0,0 0-16,0 0 32,0 0-32,0 0 32,0 0 0,0 0-32,0 0 48,0 0-16,0 0 16,0 0 64,0 0-64,0 0-16,0 0 48,0 0-112,36 0 32,-36 0 32,0 0-48,0 0 64,0 0 0,0 0-64,0 0 64,0 0 0,0 0-48,0 0 80,0 0-48,0 0-16,0 0 32,0 0-16,0 0 0,0 35 32,0-35-16,0 0-16,0 0 0,0 0 0,0 0 0,0 0 0,0 0 16,0 0 0,0 0-16,0 36-16,0-36 0,0 0-16,0 0 32,-36 0-16,36 0 32,0 0 0,0 0 0,0 0 0,0 36-16,0-36 16,0 0-16,0 0 16,0 0 16,0 0-64,0 0 48,0 0-64,0 0 16,0 0 32,0 0 16,0 0-16,0 0 16,0 0 0,0 36 0,0-36 16,0 0-32,36 0 0,-36 0-48,0 35 48,0-35-32,0 0 64,0 0 16,0 36-32,0-36 96,36 36-96,-36-36 0,0 0 0,0 0-48,0 36 64,35 0 0,-35-36 0,0 35 32,0-35-48,0 36 48,36 0 0,-36-36-16,0 36 32,0-1-64,0-35 0,36 36 16,-36-36-16,0 36 48,0-36-32,0 36-32,0-36 16,36 36 16,-36-36-16,0 35 32,0 1-16,0-36-16,0 36 32,0 0-16,36-36 0,-36 35 32,0 1-48,0-36 32,0 36 0,0-36-16,0 36-16,35-36-16,-35 36-16,0-36 0,0 35 64,0 1-16,0 0 0,0-36-16,36 36 0,-36-1 16,0-35-16,0 36 48,0 0-16,0-36-16,0 36 0,0-36-32,0 36 32,0-1-16,0-35 33,36 36-17,-36 0-16,0-36 32,0 36-32,0-1 32,0 1-16,0 0-64,0-36 64,0 36 0,0-1-32,0 1 128,0 0-96,0-36-32,0 36 48,0 0-96,0-1 48,0 1 80,0 0-64,-36 0 32,36-1-16,0-35-16,0 36 16,0 0-16,0 0 16,0-36-32,0 36 16,-36-1-32,36-35 32,0 36 0,0 0-16,0 0 80,0-36-96,-35 35 16,35 1 48,0 0-64,0 0 32,-36-36-16,36 36-32,0-1 80,0-35-16,-36 36 32,36 0 0,0-36-64,-36 36 64,36-36-80,0 35 16,-36-35 0,36 36-48,0-36 64,-35 36-32,35-36 16,-36 36 16,36-36 0,-36 35 64,36-35-80,-36 36 16,1-36 0,35 0-80,-36 36 80,36-36 0,0 0-48,-36 0 48,36 0 0,-36 0-32,36 0 16,0 36 16,-36-36-32,36 0 32,-35 0 32,35 36-64,0-36 64,-36 0-32,0 0-48,36 0 48,-36 0-64,36 35 32,-35-35 16,35 0 0,-36 0 16,36 0 0,-36 0-48,36 0 32,-36 36 0,36-36-48,-36 0 112,36 0-64,-35 0 16,35 0 16,-36 0-48,36 0 16,0 0-48,0 0 32,-36 36-16,0-36 64,36 0-144,0 0-112,-35 0-160,35 0-273,-36 0-127,36 0-320,-36 0-449,0 0-1569,36 0-6690</inkml:trace>
  </inkml:traceGroup>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13:24:10.649"/>
    </inkml:context>
    <inkml:brush xml:id="br0">
      <inkml:brushProperty name="width" value="0.05" units="cm"/>
      <inkml:brushProperty name="height" value="0.05" units="cm"/>
    </inkml:brush>
  </inkml:definitions>
  <inkml:traceGroup>
    <inkml:annotationXML>
      <emma:emma xmlns:emma="http://www.w3.org/2003/04/emma" version="1.0">
        <emma:interpretation id="{B67621AD-67C6-424D-BCC2-1CE10C836C9D}" emma:medium="tactile" emma:mode="ink">
          <msink:context xmlns:msink="http://schemas.microsoft.com/ink/2010/main" type="inkDrawing" rotatedBoundingBox="14814,8535 17193,5618 17726,6052 15346,8969" semanticType="callout" shapeName="Other"/>
        </emma:interpretation>
      </emma:emma>
    </inkml:annotationXML>
    <inkml:trace contextRef="#ctx0" brushRef="#br0">2255 1 5827,'0'0'2449,"0"0"-464,0 0-257,0 0-415,0 0-336,0 0-273,0 0 0,0 36-96,0-36-111,0 0-33,0 0-128,0 0-80,-36 35-16,36-35-128,0 36 0,0-36 0,0 36-32,0-36 65,0 36-17,0 0 16,-36-36 16,36 35 16,0 1 32,-36 0 0,36 0 16,0-1 16,-36 1-64,36 0-16,0 0-32,-35 0-64,35-1 65,-36 1-17,36 0 0,-36 0-16,36-1-64,-36 1-32,36 36 0,-35-36 32,-1-1-48,36 1 64,-36 0-32,36 0-16,-36-1 16,0 1 16,36 0 0,-35 0 16,35-36-32,-36 35 16,0 1 0,36 0-32,-36 0 48,36 0-16,-35-1 32,-1 1-48,36-36-16,-36 36 16,0 0-64,36-1 80,-35 1 0,-1 0-16,0 0 32,36 0-48,-36-1-32,0 1 16,36 0 0,-35 0-16,-1-1 32,36-35 0,-36 36-16,0 0 64,1 0-48,35 0 0,-36-1 0,36 1-16,-36-36 32,36 36-16,-36 0 16,36-36 0,-36 35 0,36-35-16,-35 36-16,35 0-16,-36-36 32,36 36-16,-36-1 48,0-35 0,36 36-16,-35 0-16,-1-36 0,0 36 0,36 0-16,-36-36 32,0 35 0,36 1 0,-35-36 0,-1 36-48,36-36 48,-36 36-48,0-1 16,1 1 48,35-36-48,-36 36 16,0 0-16,0-36 16,36 36-16,-36-36 32,1 35 0,35-35-16,-36 36-16,36-36 32,-36 36 0,0-36-16,36 0 0,-35 36-32,35-36 16,-36 35 0,36-35 16,-36 0 0,36 0 16,-36 36 16,36-36-16,0 36 0,0-36-16,-35 0-16,35 0 16,0 0 0,0 0 0,0 0 0,0 36 16,0-36 0,0 0 0,0 0-16,0 0-16,0 0 0,0 0 0,0 0 32,0 0 16,0 0-16,-36-36 0,36 36-16,0 0-16,0 0 0,0 0 0,0 0 32,0-36-32,0 36-32,0 0 48,0 0 0,0-36 32,0 36 48,0 0-64,0 0 0,0-35-16,0-1-32,36 36 32,-36-36 0,0 36-16,0-36 16,0 1 0,0-1-32,0 36 64,0-36-16,0 36 0,0 0 0,35-36-16,-35 0-16,0 36 16,0 0 16,0 0-16,0-35 48,0 35-32,0-36-16,0 36 0,0 0-32,0 0 48,0-36 16,0 36-32,0 0 16,0 0-32,0 0 0,0 0 16,0 0 0,0 0 16,0 0-16,0 0-16,0 0 0,0 0 16,0 0-16,0 0 0,0 0 16,0 0 16,0 0-16,0 0-16,36 36 0,-36-36 0,0 0-32,0 0 48,0 36-32,0-36 16,-36 35-48,36-35 64,0 36 0,0-36 0,0 36 32,0 0-16,0-36-16,0 36 0,0-36 16,0 35-32,0-35 16,0 36-16,0-36 16,0 36 16,0-36-32,0 36 0,0-36 0,0 0 16,0 35 0,0-35 16,0 36-32,0-36 16,0 0 0,0 36-16,0-36 32,0 36-16,0-36 0,0 0 32,0 0-32,0 0-16,0 36 32,0-36-32,0 0 0,0 0 16,0 0 0,0 0 0,0 0-16,0 0 16,36 0-16,-36 0 16,0 0-16,36 0 16,-36 0 0,0 0-16,0 0 16,36 0 0,-36 0 16,0 0-16,35 0 32,-35-36-16,36 36-64,0 0 48,-36 0 32,36-36-32,-1 36 48,-35 0-64,36-36 0,0 36 0,0 0 16,0-36 32,-36 36 16,35 0-32,-35 0 0,0 0-16,36 0-48,-36 0 64,0 0-32,36 0 16,-36 0 32,0 0-32,0 0-32,0 0 0,0 0-128,0 0-208,0 0-401,0 0-719,-36 0-7893</inkml:trace>
  </inkml:traceGroup>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13:24:25.090"/>
    </inkml:context>
    <inkml:brush xml:id="br0">
      <inkml:brushProperty name="width" value="0.05" units="cm"/>
      <inkml:brushProperty name="height" value="0.05" units="cm"/>
      <inkml:brushProperty name="color" value="#ED1C24"/>
    </inkml:brush>
  </inkml:definitions>
  <inkml:traceGroup>
    <inkml:annotationXML>
      <emma:emma xmlns:emma="http://www.w3.org/2003/04/emma" version="1.0">
        <emma:interpretation id="{17BFD06D-A437-4250-BB94-DDE77A571527}" emma:medium="tactile" emma:mode="ink">
          <msink:context xmlns:msink="http://schemas.microsoft.com/ink/2010/main" type="inkDrawing" rotatedBoundingBox="9454,6337 10271,5652 10305,5691 9487,6377" semanticType="callout" shapeName="Other"/>
        </emma:interpretation>
      </emma:emma>
    </inkml:annotationXML>
    <inkml:trace contextRef="#ctx0" brushRef="#br0">1 681 2289,'0'0'993,"0"0"-225,0 0-16,0 0 1,0 0 111,0 0 96,0 0 17,0 0 79,0 0 33,0 0-1,0 0-47,0 0-97,0 0-175,0 0-113,0 0-80,0 0-112,0 0-15,0 0-49,0 0 48,0 0-48,0 0 0,0 0-16,0 0-31,0 0 15,0 0 16,0-36-32,0 36-16,35 0-32,-35 0-63,36-36-1,-36 36-32,36 0-16,-36-36 16,36 1-48,0 35 0,-36-36 0,35 0 0,1 0 32,0 36 0,0-36-64,-1 1 33,1-1-65,0 0-48,36 0 80,-37 1-80,1-1 16,0 0 16,0 0-64,-1 36 32,1-36-64,0 1 0,0 35 16,-36 0 0,0 0 16,35-36-16,-35 36 16,0 0-32,0 0 16,0 0-48,0 0-176,0 0-241,0 0-367,-35 0-449,35 0-767,-36 0-7333</inkml:trace>
  </inkml:traceGroup>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05-22T13:24:25.702"/>
    </inkml:context>
    <inkml:brush xml:id="br0">
      <inkml:brushProperty name="width" value="0.05" units="cm"/>
      <inkml:brushProperty name="height" value="0.05" units="cm"/>
      <inkml:brushProperty name="color" value="#ED1C24"/>
    </inkml:brush>
  </inkml:definitions>
  <inkml:traceGroup>
    <inkml:annotationXML>
      <emma:emma xmlns:emma="http://www.w3.org/2003/04/emma" version="1.0">
        <emma:interpretation id="{3720F44A-34FC-4FDB-B46A-01B17E294A4E}" emma:medium="tactile" emma:mode="ink">
          <msink:context xmlns:msink="http://schemas.microsoft.com/ink/2010/main" type="inkDrawing" rotatedBoundingBox="9571,6382 10176,6995 10123,7046 9519,6434" semanticType="callout" shapeName="Other"/>
        </emma:interpretation>
      </emma:emma>
    </inkml:annotationXML>
    <inkml:trace contextRef="#ctx0" brushRef="#br0">0 36 5394,'0'0'2562,"0"0"-577,0 0-145,0 0-223,0 0-352,0-36-193,0 36-127,0 0-145,0 0-128,0 0-79,0 0-145,0 0-96,0 0-80,0 0-96,0 0 0,0 0-16,0 0 0,0 0 48,0 0 17,0 0 63,36 36 0,-36-36 0,36 36 48,-36 0-96,36-36-16,-1 36 0,1-1-95,0 1 47,0 0 16,-1 0-80,1-1 48,0-35-64,0 36-64,0 0 64,-36 0-64,35-1 0,1 1 80,0 0-96,-36 0 0,0-36 16,36 0-64,-36 0 64,0 36-16,0-36 0,35 0 16,-35 0-32,0 0-80,0 0-176,0 0-352,-35 35-481,35-35-1056,0 0-7651</inkml:trace>
  </inkml:traceGroup>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6/8/2017</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6/8/2017</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6/8/2017</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6/8/2017</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customXml" Target="../ink/ink5.xml"/><Relationship Id="rId5" Type="http://schemas.openxmlformats.org/officeDocument/2006/relationships/customXml" Target="../ink/ink2.xm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customXml" Target="../ink/ink4.xml"/><Relationship Id="rId1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iki.skullsecurity.org/Password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Password Weakness</a:t>
            </a:r>
          </a:p>
        </p:txBody>
      </p:sp>
    </p:spTree>
    <p:extLst>
      <p:ext uri="{BB962C8B-B14F-4D97-AF65-F5344CB8AC3E}">
        <p14:creationId xmlns:p14="http://schemas.microsoft.com/office/powerpoint/2010/main" val="2376592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1707" y="1624414"/>
            <a:ext cx="4628959" cy="3679254"/>
          </a:xfrm>
        </p:spPr>
        <p:txBody>
          <a:bodyPr/>
          <a:lstStyle/>
          <a:p>
            <a:r>
              <a:rPr lang="en-US" dirty="0"/>
              <a:t>This code takes each of the words in the list and hashes them using the md5 hash.</a:t>
            </a:r>
          </a:p>
          <a:p>
            <a:r>
              <a:rPr lang="en-US" dirty="0"/>
              <a:t> It then checks the new hash with the hash that you previously provided for the “hash” variable.</a:t>
            </a:r>
          </a:p>
        </p:txBody>
      </p:sp>
      <p:pic>
        <p:nvPicPr>
          <p:cNvPr id="4" name="Picture 3"/>
          <p:cNvPicPr>
            <a:picLocks noChangeAspect="1"/>
          </p:cNvPicPr>
          <p:nvPr/>
        </p:nvPicPr>
        <p:blipFill>
          <a:blip r:embed="rId2"/>
          <a:stretch>
            <a:fillRect/>
          </a:stretch>
        </p:blipFill>
        <p:spPr>
          <a:xfrm>
            <a:off x="953037" y="1624414"/>
            <a:ext cx="4622778" cy="3569786"/>
          </a:xfrm>
          <a:prstGeom prst="rect">
            <a:avLst/>
          </a:prstGeom>
        </p:spPr>
      </p:pic>
      <mc:AlternateContent xmlns:mc="http://schemas.openxmlformats.org/markup-compatibility/2006" xmlns:p14="http://schemas.microsoft.com/office/powerpoint/2010/main">
        <mc:Choice Requires="p14">
          <p:contentPart p14:bwMode="auto" r:id="rId3">
            <p14:nvContentPartPr>
              <p14:cNvPr id="6" name="Ink 5"/>
              <p14:cNvContentPartPr/>
              <p14:nvPr/>
            </p14:nvContentPartPr>
            <p14:xfrm>
              <a:off x="1004258" y="3129211"/>
              <a:ext cx="283680" cy="1597320"/>
            </p14:xfrm>
          </p:contentPart>
        </mc:Choice>
        <mc:Fallback xmlns="">
          <p:pic>
            <p:nvPicPr>
              <p:cNvPr id="6" name="Ink 5"/>
              <p:cNvPicPr/>
              <p:nvPr/>
            </p:nvPicPr>
            <p:blipFill>
              <a:blip r:embed="rId4"/>
              <a:stretch>
                <a:fillRect/>
              </a:stretch>
            </p:blipFill>
            <p:spPr>
              <a:xfrm>
                <a:off x="995258" y="3120211"/>
                <a:ext cx="301320" cy="1614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5" name="Ink 24"/>
              <p14:cNvContentPartPr/>
              <p14:nvPr/>
            </p14:nvContentPartPr>
            <p14:xfrm>
              <a:off x="3425618" y="2279251"/>
              <a:ext cx="2743560" cy="1108080"/>
            </p14:xfrm>
          </p:contentPart>
        </mc:Choice>
        <mc:Fallback xmlns="">
          <p:pic>
            <p:nvPicPr>
              <p:cNvPr id="25" name="Ink 24"/>
              <p:cNvPicPr/>
              <p:nvPr/>
            </p:nvPicPr>
            <p:blipFill>
              <a:blip r:embed="rId6"/>
              <a:stretch>
                <a:fillRect/>
              </a:stretch>
            </p:blipFill>
            <p:spPr>
              <a:xfrm>
                <a:off x="3416618" y="2270248"/>
                <a:ext cx="2761200" cy="1125726"/>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6" name="Ink 25"/>
              <p14:cNvContentPartPr/>
              <p14:nvPr/>
            </p14:nvContentPartPr>
            <p14:xfrm>
              <a:off x="4958138" y="3103651"/>
              <a:ext cx="502560" cy="1687320"/>
            </p14:xfrm>
          </p:contentPart>
        </mc:Choice>
        <mc:Fallback xmlns="">
          <p:pic>
            <p:nvPicPr>
              <p:cNvPr id="26" name="Ink 25"/>
              <p:cNvPicPr/>
              <p:nvPr/>
            </p:nvPicPr>
            <p:blipFill>
              <a:blip r:embed="rId8"/>
              <a:stretch>
                <a:fillRect/>
              </a:stretch>
            </p:blipFill>
            <p:spPr>
              <a:xfrm>
                <a:off x="4949138" y="3094653"/>
                <a:ext cx="520200" cy="170495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7" name="Ink 26"/>
              <p14:cNvContentPartPr/>
              <p14:nvPr/>
            </p14:nvContentPartPr>
            <p14:xfrm>
              <a:off x="5408858" y="2047411"/>
              <a:ext cx="811800" cy="1108080"/>
            </p14:xfrm>
          </p:contentPart>
        </mc:Choice>
        <mc:Fallback xmlns="">
          <p:pic>
            <p:nvPicPr>
              <p:cNvPr id="27" name="Ink 26"/>
              <p:cNvPicPr/>
              <p:nvPr/>
            </p:nvPicPr>
            <p:blipFill>
              <a:blip r:embed="rId10"/>
              <a:stretch>
                <a:fillRect/>
              </a:stretch>
            </p:blipFill>
            <p:spPr>
              <a:xfrm>
                <a:off x="5399858" y="2038411"/>
                <a:ext cx="829440" cy="11257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30" name="Ink 29"/>
              <p14:cNvContentPartPr/>
              <p14:nvPr/>
            </p14:nvContentPartPr>
            <p14:xfrm>
              <a:off x="3412658" y="2047411"/>
              <a:ext cx="296640" cy="245160"/>
            </p14:xfrm>
          </p:contentPart>
        </mc:Choice>
        <mc:Fallback xmlns="">
          <p:pic>
            <p:nvPicPr>
              <p:cNvPr id="30" name="Ink 29"/>
              <p:cNvPicPr/>
              <p:nvPr/>
            </p:nvPicPr>
            <p:blipFill>
              <a:blip r:embed="rId12"/>
              <a:stretch>
                <a:fillRect/>
              </a:stretch>
            </p:blipFill>
            <p:spPr>
              <a:xfrm>
                <a:off x="3403647" y="2038411"/>
                <a:ext cx="314301" cy="2628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31" name="Ink 30"/>
              <p14:cNvContentPartPr/>
              <p14:nvPr/>
            </p14:nvContentPartPr>
            <p14:xfrm>
              <a:off x="3438578" y="2305171"/>
              <a:ext cx="219240" cy="232200"/>
            </p14:xfrm>
          </p:contentPart>
        </mc:Choice>
        <mc:Fallback xmlns="">
          <p:pic>
            <p:nvPicPr>
              <p:cNvPr id="31" name="Ink 30"/>
              <p:cNvPicPr/>
              <p:nvPr/>
            </p:nvPicPr>
            <p:blipFill>
              <a:blip r:embed="rId14"/>
              <a:stretch>
                <a:fillRect/>
              </a:stretch>
            </p:blipFill>
            <p:spPr>
              <a:xfrm>
                <a:off x="3429578" y="2296171"/>
                <a:ext cx="236880" cy="249840"/>
              </a:xfrm>
              <a:prstGeom prst="rect">
                <a:avLst/>
              </a:prstGeom>
            </p:spPr>
          </p:pic>
        </mc:Fallback>
      </mc:AlternateContent>
    </p:spTree>
    <p:extLst>
      <p:ext uri="{BB962C8B-B14F-4D97-AF65-F5344CB8AC3E}">
        <p14:creationId xmlns:p14="http://schemas.microsoft.com/office/powerpoint/2010/main" val="4100312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228850" y="1414463"/>
            <a:ext cx="7445637" cy="4081462"/>
          </a:xfrm>
          <a:prstGeom prst="rect">
            <a:avLst/>
          </a:prstGeom>
        </p:spPr>
      </p:pic>
    </p:spTree>
    <p:extLst>
      <p:ext uri="{BB962C8B-B14F-4D97-AF65-F5344CB8AC3E}">
        <p14:creationId xmlns:p14="http://schemas.microsoft.com/office/powerpoint/2010/main" val="1230175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39280" y="1417166"/>
            <a:ext cx="5104458" cy="3940992"/>
          </a:xfrm>
          <a:prstGeom prst="rect">
            <a:avLst/>
          </a:prstGeom>
        </p:spPr>
      </p:pic>
      <p:sp>
        <p:nvSpPr>
          <p:cNvPr id="5" name="TextBox 4"/>
          <p:cNvSpPr txBox="1"/>
          <p:nvPr/>
        </p:nvSpPr>
        <p:spPr>
          <a:xfrm>
            <a:off x="7274011" y="1528763"/>
            <a:ext cx="3784515" cy="1015663"/>
          </a:xfrm>
          <a:prstGeom prst="rect">
            <a:avLst/>
          </a:prstGeom>
          <a:noFill/>
        </p:spPr>
        <p:txBody>
          <a:bodyPr wrap="square" rtlCol="0">
            <a:spAutoFit/>
          </a:bodyPr>
          <a:lstStyle/>
          <a:p>
            <a:r>
              <a:rPr lang="en-US" sz="2000" dirty="0"/>
              <a:t>Here is the code you should use to begin (remember you can modify it)</a:t>
            </a:r>
          </a:p>
        </p:txBody>
      </p:sp>
    </p:spTree>
    <p:extLst>
      <p:ext uri="{BB962C8B-B14F-4D97-AF65-F5344CB8AC3E}">
        <p14:creationId xmlns:p14="http://schemas.microsoft.com/office/powerpoint/2010/main" val="3784368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66504" y="1657350"/>
            <a:ext cx="7498294" cy="3607427"/>
          </a:xfrm>
          <a:prstGeom prst="rect">
            <a:avLst/>
          </a:prstGeom>
        </p:spPr>
      </p:pic>
    </p:spTree>
    <p:extLst>
      <p:ext uri="{BB962C8B-B14F-4D97-AF65-F5344CB8AC3E}">
        <p14:creationId xmlns:p14="http://schemas.microsoft.com/office/powerpoint/2010/main" val="324424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makes a password “weak” ??</a:t>
            </a:r>
          </a:p>
        </p:txBody>
      </p:sp>
      <p:sp>
        <p:nvSpPr>
          <p:cNvPr id="3" name="Content Placeholder 2"/>
          <p:cNvSpPr>
            <a:spLocks noGrp="1"/>
          </p:cNvSpPr>
          <p:nvPr>
            <p:ph idx="1"/>
          </p:nvPr>
        </p:nvSpPr>
        <p:spPr/>
        <p:txBody>
          <a:bodyPr>
            <a:normAutofit lnSpcReduction="10000"/>
          </a:bodyPr>
          <a:lstStyle/>
          <a:p>
            <a:r>
              <a:rPr lang="en-US" dirty="0"/>
              <a:t>Password strength is usually determined by predictability</a:t>
            </a:r>
          </a:p>
          <a:p>
            <a:r>
              <a:rPr lang="en-US" dirty="0"/>
              <a:t>A password that is easy to predict is easy to crack</a:t>
            </a:r>
          </a:p>
          <a:p>
            <a:r>
              <a:rPr lang="en-US" dirty="0"/>
              <a:t>Including a mix of:</a:t>
            </a:r>
          </a:p>
          <a:p>
            <a:pPr lvl="1"/>
            <a:r>
              <a:rPr lang="en-US" dirty="0"/>
              <a:t>Lower case letters</a:t>
            </a:r>
          </a:p>
          <a:p>
            <a:pPr lvl="1"/>
            <a:r>
              <a:rPr lang="en-US" dirty="0"/>
              <a:t>Upper case letters</a:t>
            </a:r>
          </a:p>
          <a:p>
            <a:pPr lvl="1"/>
            <a:r>
              <a:rPr lang="en-US" dirty="0"/>
              <a:t>Numbers</a:t>
            </a:r>
          </a:p>
          <a:p>
            <a:pPr lvl="1"/>
            <a:r>
              <a:rPr lang="en-US" dirty="0"/>
              <a:t>Symbols</a:t>
            </a:r>
          </a:p>
          <a:p>
            <a:r>
              <a:rPr lang="en-US" dirty="0"/>
              <a:t>All of this contributes to making a password more secure</a:t>
            </a:r>
          </a:p>
        </p:txBody>
      </p:sp>
    </p:spTree>
    <p:extLst>
      <p:ext uri="{BB962C8B-B14F-4D97-AF65-F5344CB8AC3E}">
        <p14:creationId xmlns:p14="http://schemas.microsoft.com/office/powerpoint/2010/main" val="3466275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Hashing vs Encryption</a:t>
            </a:r>
          </a:p>
        </p:txBody>
      </p:sp>
      <p:sp>
        <p:nvSpPr>
          <p:cNvPr id="3" name="Content Placeholder 2"/>
          <p:cNvSpPr>
            <a:spLocks noGrp="1"/>
          </p:cNvSpPr>
          <p:nvPr>
            <p:ph idx="1"/>
          </p:nvPr>
        </p:nvSpPr>
        <p:spPr/>
        <p:txBody>
          <a:bodyPr/>
          <a:lstStyle/>
          <a:p>
            <a:r>
              <a:rPr lang="en-US" dirty="0"/>
              <a:t>Encryption is a two-way function; encrypted messages can be decrypted using the proper key</a:t>
            </a:r>
          </a:p>
          <a:p>
            <a:r>
              <a:rPr lang="en-US" dirty="0"/>
              <a:t>Hashing is a one-way function that scrambles text to produce a unique message. With a properly written algorithm, there is no way to reverse the hashing process</a:t>
            </a:r>
          </a:p>
        </p:txBody>
      </p:sp>
    </p:spTree>
    <p:extLst>
      <p:ext uri="{BB962C8B-B14F-4D97-AF65-F5344CB8AC3E}">
        <p14:creationId xmlns:p14="http://schemas.microsoft.com/office/powerpoint/2010/main" val="213914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Password Storage</a:t>
            </a:r>
          </a:p>
        </p:txBody>
      </p:sp>
      <p:sp>
        <p:nvSpPr>
          <p:cNvPr id="3" name="Content Placeholder 2"/>
          <p:cNvSpPr>
            <a:spLocks noGrp="1"/>
          </p:cNvSpPr>
          <p:nvPr>
            <p:ph idx="1"/>
          </p:nvPr>
        </p:nvSpPr>
        <p:spPr/>
        <p:txBody>
          <a:bodyPr/>
          <a:lstStyle/>
          <a:p>
            <a:r>
              <a:rPr lang="en-US" dirty="0"/>
              <a:t>Passwords used to be stored in the clear on UNIX systems; in order to get passwords you just had to know where they were stored</a:t>
            </a:r>
          </a:p>
          <a:p>
            <a:r>
              <a:rPr lang="en-US" dirty="0"/>
              <a:t>In the next attempt to increase security, passwords were hashed using well-known hashing algorithms ( such as MD5) and then stored</a:t>
            </a:r>
          </a:p>
          <a:p>
            <a:r>
              <a:rPr lang="en-US" dirty="0"/>
              <a:t>To check if a correct password had been supplied, the supplied password would be hashed using the same algorithm and compared to the original hashed value. If the values were the same, the passwords must have matched.</a:t>
            </a:r>
          </a:p>
          <a:p>
            <a:endParaRPr lang="en-US" dirty="0"/>
          </a:p>
        </p:txBody>
      </p:sp>
    </p:spTree>
    <p:extLst>
      <p:ext uri="{BB962C8B-B14F-4D97-AF65-F5344CB8AC3E}">
        <p14:creationId xmlns:p14="http://schemas.microsoft.com/office/powerpoint/2010/main" val="1730944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of an easily-cracked hash (CRC)</a:t>
            </a:r>
          </a:p>
        </p:txBody>
      </p:sp>
      <p:pic>
        <p:nvPicPr>
          <p:cNvPr id="4" name="Picture 3"/>
          <p:cNvPicPr>
            <a:picLocks noChangeAspect="1"/>
          </p:cNvPicPr>
          <p:nvPr/>
        </p:nvPicPr>
        <p:blipFill>
          <a:blip r:embed="rId2"/>
          <a:stretch>
            <a:fillRect/>
          </a:stretch>
        </p:blipFill>
        <p:spPr>
          <a:xfrm>
            <a:off x="587955" y="1972699"/>
            <a:ext cx="5943600" cy="3009900"/>
          </a:xfrm>
          <a:prstGeom prst="rect">
            <a:avLst/>
          </a:prstGeom>
        </p:spPr>
      </p:pic>
      <p:pic>
        <p:nvPicPr>
          <p:cNvPr id="5" name="Picture 4"/>
          <p:cNvPicPr>
            <a:picLocks noChangeAspect="1"/>
          </p:cNvPicPr>
          <p:nvPr/>
        </p:nvPicPr>
        <p:blipFill>
          <a:blip r:embed="rId3"/>
          <a:stretch>
            <a:fillRect/>
          </a:stretch>
        </p:blipFill>
        <p:spPr>
          <a:xfrm>
            <a:off x="7002916" y="2842183"/>
            <a:ext cx="4720521" cy="1146088"/>
          </a:xfrm>
          <a:prstGeom prst="rect">
            <a:avLst/>
          </a:prstGeom>
        </p:spPr>
      </p:pic>
      <p:sp>
        <p:nvSpPr>
          <p:cNvPr id="6" name="TextBox 5"/>
          <p:cNvSpPr txBox="1"/>
          <p:nvPr/>
        </p:nvSpPr>
        <p:spPr>
          <a:xfrm>
            <a:off x="7467600" y="2248678"/>
            <a:ext cx="3004457" cy="369332"/>
          </a:xfrm>
          <a:prstGeom prst="rect">
            <a:avLst/>
          </a:prstGeom>
          <a:noFill/>
        </p:spPr>
        <p:txBody>
          <a:bodyPr wrap="square" rtlCol="0">
            <a:spAutoFit/>
          </a:bodyPr>
          <a:lstStyle/>
          <a:p>
            <a:r>
              <a:rPr lang="en-US" dirty="0"/>
              <a:t>This is the output:</a:t>
            </a:r>
          </a:p>
        </p:txBody>
      </p:sp>
    </p:spTree>
    <p:extLst>
      <p:ext uri="{BB962C8B-B14F-4D97-AF65-F5344CB8AC3E}">
        <p14:creationId xmlns:p14="http://schemas.microsoft.com/office/powerpoint/2010/main" val="1136671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Next Step:</a:t>
            </a:r>
          </a:p>
        </p:txBody>
      </p:sp>
      <p:sp>
        <p:nvSpPr>
          <p:cNvPr id="3" name="Content Placeholder 2"/>
          <p:cNvSpPr>
            <a:spLocks noGrp="1"/>
          </p:cNvSpPr>
          <p:nvPr>
            <p:ph idx="1"/>
          </p:nvPr>
        </p:nvSpPr>
        <p:spPr/>
        <p:txBody>
          <a:bodyPr/>
          <a:lstStyle/>
          <a:p>
            <a:r>
              <a:rPr lang="en-US" dirty="0"/>
              <a:t>While most hashes used were not as simple as the CRC hash, hackers were still able to break the passwords by creating “rainbow tables”</a:t>
            </a:r>
          </a:p>
          <a:p>
            <a:r>
              <a:rPr lang="en-US" dirty="0"/>
              <a:t>Rainbow tables were a database of passwords and their hash values for a given algorithm</a:t>
            </a:r>
          </a:p>
          <a:p>
            <a:r>
              <a:rPr lang="en-US" dirty="0"/>
              <a:t>If the table of hashed passwords was available (most of the time it was), the cracker just had to look up the hashed value in the rainbow table to reveal the original password.</a:t>
            </a:r>
          </a:p>
        </p:txBody>
      </p:sp>
    </p:spTree>
    <p:extLst>
      <p:ext uri="{BB962C8B-B14F-4D97-AF65-F5344CB8AC3E}">
        <p14:creationId xmlns:p14="http://schemas.microsoft.com/office/powerpoint/2010/main" val="2578231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Next Step:</a:t>
            </a:r>
          </a:p>
        </p:txBody>
      </p:sp>
      <p:sp>
        <p:nvSpPr>
          <p:cNvPr id="3" name="Content Placeholder 2"/>
          <p:cNvSpPr>
            <a:spLocks noGrp="1"/>
          </p:cNvSpPr>
          <p:nvPr>
            <p:ph idx="1"/>
          </p:nvPr>
        </p:nvSpPr>
        <p:spPr/>
        <p:txBody>
          <a:bodyPr/>
          <a:lstStyle/>
          <a:p>
            <a:r>
              <a:rPr lang="en-US" dirty="0"/>
              <a:t>In order to fix this problem, “salt” was created. Salt is a value (unique to the machine being used) that is combined with the password to create new hash values for passwords</a:t>
            </a:r>
          </a:p>
          <a:p>
            <a:r>
              <a:rPr lang="en-US" dirty="0"/>
              <a:t>This made the rainbow tables virtually useless</a:t>
            </a:r>
          </a:p>
        </p:txBody>
      </p:sp>
      <p:pic>
        <p:nvPicPr>
          <p:cNvPr id="4" name="Picture 3"/>
          <p:cNvPicPr>
            <a:picLocks noChangeAspect="1"/>
          </p:cNvPicPr>
          <p:nvPr/>
        </p:nvPicPr>
        <p:blipFill>
          <a:blip r:embed="rId2"/>
          <a:stretch>
            <a:fillRect/>
          </a:stretch>
        </p:blipFill>
        <p:spPr>
          <a:xfrm>
            <a:off x="6436275" y="4521130"/>
            <a:ext cx="5514975" cy="1114425"/>
          </a:xfrm>
          <a:prstGeom prst="rect">
            <a:avLst/>
          </a:prstGeom>
        </p:spPr>
      </p:pic>
      <p:sp>
        <p:nvSpPr>
          <p:cNvPr id="5" name="TextBox 4"/>
          <p:cNvSpPr txBox="1"/>
          <p:nvPr/>
        </p:nvSpPr>
        <p:spPr>
          <a:xfrm>
            <a:off x="8920066" y="4128748"/>
            <a:ext cx="2705877" cy="307777"/>
          </a:xfrm>
          <a:prstGeom prst="rect">
            <a:avLst/>
          </a:prstGeom>
          <a:noFill/>
        </p:spPr>
        <p:txBody>
          <a:bodyPr wrap="square" rtlCol="0">
            <a:spAutoFit/>
          </a:bodyPr>
          <a:lstStyle/>
          <a:p>
            <a:r>
              <a:rPr lang="en-US" sz="1400" dirty="0"/>
              <a:t>Example of a rainbow table</a:t>
            </a:r>
          </a:p>
        </p:txBody>
      </p:sp>
    </p:spTree>
    <p:extLst>
      <p:ext uri="{BB962C8B-B14F-4D97-AF65-F5344CB8AC3E}">
        <p14:creationId xmlns:p14="http://schemas.microsoft.com/office/powerpoint/2010/main" val="2141041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Problems:</a:t>
            </a:r>
          </a:p>
        </p:txBody>
      </p:sp>
      <p:sp>
        <p:nvSpPr>
          <p:cNvPr id="3" name="Content Placeholder 2"/>
          <p:cNvSpPr>
            <a:spLocks noGrp="1"/>
          </p:cNvSpPr>
          <p:nvPr>
            <p:ph idx="1"/>
          </p:nvPr>
        </p:nvSpPr>
        <p:spPr>
          <a:xfrm>
            <a:off x="1130270" y="1634290"/>
            <a:ext cx="9603275" cy="4527611"/>
          </a:xfrm>
        </p:spPr>
        <p:txBody>
          <a:bodyPr>
            <a:normAutofit lnSpcReduction="10000"/>
          </a:bodyPr>
          <a:lstStyle/>
          <a:p>
            <a:r>
              <a:rPr lang="en-US" dirty="0"/>
              <a:t>However, hackers are very aware of how people come up with their passwords.</a:t>
            </a:r>
          </a:p>
          <a:p>
            <a:r>
              <a:rPr lang="en-US" dirty="0"/>
              <a:t>Users are in the habit of choosing standard dictionary words, names, and dates. They also know that if there are complexity requirements, the uppercase is likely to be at the beginning of the dictionary word and a number at the end</a:t>
            </a:r>
          </a:p>
          <a:p>
            <a:r>
              <a:rPr lang="en-US" dirty="0"/>
              <a:t>Password crackers study lists of released passwords and try the most popular ones first</a:t>
            </a:r>
          </a:p>
          <a:p>
            <a:r>
              <a:rPr lang="en-US" dirty="0"/>
              <a:t>Of course, this can easily be avoided with a secure, unique password</a:t>
            </a:r>
          </a:p>
          <a:p>
            <a:r>
              <a:rPr lang="en-US" dirty="0"/>
              <a:t>There are multiple lists of leaked passwords on this page:</a:t>
            </a:r>
          </a:p>
          <a:p>
            <a:pPr marL="0" indent="0">
              <a:buNone/>
            </a:pPr>
            <a:r>
              <a:rPr lang="en-US" dirty="0"/>
              <a:t>  </a:t>
            </a:r>
            <a:r>
              <a:rPr lang="en-US" dirty="0">
                <a:hlinkClick r:id="rId2"/>
              </a:rPr>
              <a:t>https://wiki.skullsecurity.org/Passwords</a:t>
            </a:r>
            <a:endParaRPr lang="en-US" dirty="0"/>
          </a:p>
        </p:txBody>
      </p:sp>
    </p:spTree>
    <p:extLst>
      <p:ext uri="{BB962C8B-B14F-4D97-AF65-F5344CB8AC3E}">
        <p14:creationId xmlns:p14="http://schemas.microsoft.com/office/powerpoint/2010/main" val="1286337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This Lab:</a:t>
            </a:r>
          </a:p>
        </p:txBody>
      </p:sp>
      <p:sp>
        <p:nvSpPr>
          <p:cNvPr id="3" name="Content Placeholder 2"/>
          <p:cNvSpPr>
            <a:spLocks noGrp="1"/>
          </p:cNvSpPr>
          <p:nvPr>
            <p:ph idx="1"/>
          </p:nvPr>
        </p:nvSpPr>
        <p:spPr/>
        <p:txBody>
          <a:bodyPr/>
          <a:lstStyle/>
          <a:p>
            <a:r>
              <a:rPr lang="en-US" dirty="0"/>
              <a:t>You will see how the “guess and check” method works using the leaked lists that are found online and some simple python code.</a:t>
            </a:r>
          </a:p>
          <a:p>
            <a:r>
              <a:rPr lang="en-US" dirty="0"/>
              <a:t>You will run simple md5 hashes through a program that will check to see if the hash matches any of the passwords in a specified list of passwords</a:t>
            </a:r>
          </a:p>
          <a:p>
            <a:r>
              <a:rPr lang="en-US" dirty="0"/>
              <a:t>This is how it works:</a:t>
            </a:r>
          </a:p>
        </p:txBody>
      </p:sp>
    </p:spTree>
    <p:extLst>
      <p:ext uri="{BB962C8B-B14F-4D97-AF65-F5344CB8AC3E}">
        <p14:creationId xmlns:p14="http://schemas.microsoft.com/office/powerpoint/2010/main" val="400499388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488</TotalTime>
  <Words>571</Words>
  <Application>Microsoft Office PowerPoint</Application>
  <PresentationFormat>Widescreen</PresentationFormat>
  <Paragraphs>41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Century Gothic</vt:lpstr>
      <vt:lpstr>Gallery</vt:lpstr>
      <vt:lpstr>Password Weakness</vt:lpstr>
      <vt:lpstr>What makes a password “weak” ??</vt:lpstr>
      <vt:lpstr>Hashing vs Encryption</vt:lpstr>
      <vt:lpstr>Password Storage</vt:lpstr>
      <vt:lpstr>An example of an easily-cracked hash (CRC)</vt:lpstr>
      <vt:lpstr>The Next Step:</vt:lpstr>
      <vt:lpstr>The Next Step:</vt:lpstr>
      <vt:lpstr>More Problems:</vt:lpstr>
      <vt:lpstr>In This Lab:</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Password Weakness</dc:title>
  <dc:creator>Ali Hanson</dc:creator>
  <cp:lastModifiedBy>Ali Hanson</cp:lastModifiedBy>
  <cp:revision>16</cp:revision>
  <dcterms:created xsi:type="dcterms:W3CDTF">2017-05-18T18:23:50Z</dcterms:created>
  <dcterms:modified xsi:type="dcterms:W3CDTF">2017-06-08T13:35:35Z</dcterms:modified>
</cp:coreProperties>
</file>