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8"/>
  </p:notesMasterIdLst>
  <p:handoutMasterIdLst>
    <p:handoutMasterId r:id="rId19"/>
  </p:handoutMasterIdLst>
  <p:sldIdLst>
    <p:sldId id="284" r:id="rId3"/>
    <p:sldId id="271" r:id="rId4"/>
    <p:sldId id="266" r:id="rId5"/>
    <p:sldId id="268" r:id="rId6"/>
    <p:sldId id="265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3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9" autoAdjust="0"/>
  </p:normalViewPr>
  <p:slideViewPr>
    <p:cSldViewPr>
      <p:cViewPr>
        <p:scale>
          <a:sx n="74" d="100"/>
          <a:sy n="74" d="100"/>
        </p:scale>
        <p:origin x="591" y="4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7/27/2017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7/27/2017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02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8B69-E903-4148-B7B1-4E5F7005C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6F6BF-304C-4235-851C-D0A54D019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7C817-F8F0-401E-9E8E-A721530E6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90DE-6626-49C8-AF0F-72017D8D4BC6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09802-C915-40CB-8FCA-A3984A6B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79EC0-7E02-48E5-BCC7-EE18A8CC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F0E-BBF9-4E37-AFC4-F4B623F0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3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8A8C2-8E93-432E-B1D9-FF92016B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D04E4-1220-4B42-A52E-C89AE92FB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C9DF4-3FA5-4BB8-B380-8D77D960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8FD9-F9BC-41CF-B14A-A3E8320F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4754D-BB90-459E-BC64-188F4DB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7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4CC874-309F-4525-A29B-21E489565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C7F5F-C3DA-4914-991A-239738D28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B52A1-4EC6-4F11-A781-59B0E65E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73652-BBEB-4DBC-B749-4206D42A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CBAA1-7CE7-4452-BD40-F3CAEC64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7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98621" y="3401982"/>
            <a:ext cx="7160935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3505454" y="3616586"/>
            <a:ext cx="6147272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05454" y="4998325"/>
            <a:ext cx="5625773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4833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7982" y="365127"/>
            <a:ext cx="10512862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16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09740"/>
            <a:ext cx="10512862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89465"/>
            <a:ext cx="10512862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66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2" y="365127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61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7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1" y="1681163"/>
            <a:ext cx="5156443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1" y="2505075"/>
            <a:ext cx="5156443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4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2" y="365127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20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7"/>
            <a:ext cx="6170593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76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7"/>
            <a:ext cx="617059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6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96CC7-A34A-476C-AB1C-3A7AB301C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69AF0-12DF-4884-A745-749B1493D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EE8CF-84AA-4C74-8468-F7A665210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7C6A3-F383-458B-8F9F-4433A000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8ECD4-D032-4E5B-912C-A1C7BB473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88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494" y="187780"/>
            <a:ext cx="73989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876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302EB-D156-44B1-A99B-5C23C61E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39A66-4707-4E6C-9BAB-0C7C4FB08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5288A-5C20-47F9-A3A8-485B2FEEC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42CE4-56C3-4B60-BE40-822F44FF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C94AD-79F2-4288-BAE1-69EA3858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299A3-17D9-4E47-B1CF-7D8D14413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43156-265C-423B-90D6-3E766BF32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8EF76-4F95-4241-99D9-F69060723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13B6-A2D3-48CA-937F-FDA81F6EB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B0D3A-585D-498A-A66C-F2A1AB98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73995-B68E-4E69-BB61-3EC96C65B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6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17F5-BAA7-410A-AF87-14528336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B5D19-9019-4E4C-9E18-52691C2DD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759F4-381F-48B4-98A2-404F86BDF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CD8B6-1BF7-4D20-B155-FF46E437C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EC33D0-8E1B-40B8-B227-B811F321D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E71F2D-ED3F-4C11-89EE-74034958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7CAE4D-615A-4702-B5C9-7194D96D8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80B27C-2641-4553-8937-6F76E1C7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7E789-CAB8-4496-AB9C-B8319308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9F686-23CA-4AF2-B6BD-D140BD5F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531D-1BAA-4CB1-9861-01DB8CBFB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4D7804-9F02-45C8-BA39-E5972125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5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E946C-4801-46EE-8D7B-1A2FDC06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44D24-CC9E-4AB2-88F8-CAF9196D7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93CE4-9145-4C92-AFC9-AA3292FD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9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D79B2-9B6F-4ADB-A517-E918D7EE1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5F50A-3C41-4FF4-94B8-5CC7078E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41BB0-2937-45D1-A64D-6FBDF833C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1420B-F970-40C1-96BE-4BF51132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BFF19-A87F-4A7C-A05D-AC8533E5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6705A-1B4E-42AB-B520-5C2B88D3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1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2E564-0E03-46B7-A57B-B52F236D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2247E-A911-41A9-A0C4-ADAEC005C2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8220C-0BB7-4BDC-A934-98811AA87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31E4B-CCF5-467C-B947-883866F7C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DB81C-EDE5-4AC4-AAA9-74F1C7D9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8F70D-84BC-4128-8E08-B5C38C8D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4C2E5A-47B0-4CE2-BE42-15023A34F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35998-C6A5-4C28-8ECC-6C5087C27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FC3DB-61AB-4152-82DC-F600C2F40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367F1-439C-4EC7-977A-3A811C66E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FC083-C508-4850-8508-C691D6B0D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4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10690097" y="6329899"/>
            <a:ext cx="660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7983" y="457200"/>
            <a:ext cx="7579352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05" y="6401628"/>
            <a:ext cx="1117309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1302014" y="6415092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409356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EWwfMM2AW9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Vulnerabilities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8. Kernel Space Vs User Space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554882C-6335-42E4-9F4B-20503364C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Ret2usr attack (kernel exploit)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Overwriting kernel-level control data with user space addresses</a:t>
            </a:r>
          </a:p>
          <a:p>
            <a:pPr lvl="1"/>
            <a:r>
              <a:rPr lang="en-US" sz="1800" dirty="0"/>
              <a:t>Control data: return addresses, jump tables, function pointers</a:t>
            </a:r>
          </a:p>
          <a:p>
            <a:r>
              <a:rPr lang="en-US" sz="2100" dirty="0"/>
              <a:t>Early versions nullified a function pointer</a:t>
            </a:r>
          </a:p>
          <a:p>
            <a:pPr lvl="1"/>
            <a:r>
              <a:rPr lang="en-US" sz="1800" dirty="0"/>
              <a:t>When a null function pointer is eventually dereferenced, control is transferred to address zero that resides in user space</a:t>
            </a:r>
          </a:p>
          <a:p>
            <a:pPr lvl="2"/>
            <a:r>
              <a:rPr lang="en-US" sz="1600" dirty="0"/>
              <a:t>That address is usually not used by processes</a:t>
            </a:r>
          </a:p>
          <a:p>
            <a:pPr lvl="1"/>
            <a:r>
              <a:rPr lang="en-US" sz="1800" dirty="0"/>
              <a:t>If the attacker has local access to the system, they can build a program mapped at address zero</a:t>
            </a:r>
          </a:p>
        </p:txBody>
      </p:sp>
    </p:spTree>
    <p:extLst>
      <p:ext uri="{BB962C8B-B14F-4D97-AF65-F5344CB8AC3E}">
        <p14:creationId xmlns:p14="http://schemas.microsoft.com/office/powerpoint/2010/main" val="97440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2FED54-1C16-4265-B2C6-BEBAB2ED5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Ret2usr attack (kernel exploit)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The end result of ret2user is the kernel being hijacked and control redirected to user space code where the malicious program is</a:t>
            </a:r>
          </a:p>
          <a:p>
            <a:r>
              <a:rPr lang="en-US" sz="2100" dirty="0"/>
              <a:t>Ret2usr resembles an older technique called return-to-</a:t>
            </a:r>
            <a:r>
              <a:rPr lang="en-US" sz="2100" dirty="0" err="1"/>
              <a:t>libc</a:t>
            </a:r>
            <a:endParaRPr lang="en-US" sz="2100" dirty="0"/>
          </a:p>
          <a:p>
            <a:pPr lvl="1"/>
            <a:r>
              <a:rPr lang="en-US" sz="1800" dirty="0"/>
              <a:t>Redirected control to existing code in the C library</a:t>
            </a:r>
          </a:p>
          <a:p>
            <a:r>
              <a:rPr lang="en-US" sz="2100" dirty="0"/>
              <a:t>Current defense</a:t>
            </a:r>
          </a:p>
          <a:p>
            <a:pPr lvl="1"/>
            <a:r>
              <a:rPr lang="en-US" sz="1800" dirty="0"/>
              <a:t>Restrict </a:t>
            </a:r>
            <a:r>
              <a:rPr lang="en-US" sz="1800" dirty="0" err="1"/>
              <a:t>mmap</a:t>
            </a:r>
            <a:r>
              <a:rPr lang="en-US" sz="1800" dirty="0"/>
              <a:t> system call</a:t>
            </a:r>
          </a:p>
          <a:p>
            <a:pPr lvl="2"/>
            <a:r>
              <a:rPr lang="en-US" sz="1600" dirty="0" err="1"/>
              <a:t>Mmap</a:t>
            </a:r>
            <a:r>
              <a:rPr lang="en-US" sz="1600" dirty="0"/>
              <a:t> is the ability to map the first pages of the address space to users with admin privileges</a:t>
            </a:r>
          </a:p>
          <a:p>
            <a:pPr lvl="2"/>
            <a:r>
              <a:rPr lang="en-US" sz="1600" dirty="0"/>
              <a:t>Prevent page zero mapping requests</a:t>
            </a:r>
          </a:p>
          <a:p>
            <a:pPr lvl="1"/>
            <a:r>
              <a:rPr lang="en-US" sz="1800" dirty="0"/>
              <a:t>Use </a:t>
            </a:r>
            <a:r>
              <a:rPr lang="en-US" sz="1800" dirty="0" err="1"/>
              <a:t>kGuard</a:t>
            </a:r>
            <a:endParaRPr lang="en-US" sz="1800" dirty="0"/>
          </a:p>
          <a:p>
            <a:pPr lvl="2"/>
            <a:r>
              <a:rPr lang="en-US" sz="1600" dirty="0"/>
              <a:t>A cross-platform compiler plugin that enforces address space segregation</a:t>
            </a:r>
          </a:p>
        </p:txBody>
      </p:sp>
    </p:spTree>
    <p:extLst>
      <p:ext uri="{BB962C8B-B14F-4D97-AF65-F5344CB8AC3E}">
        <p14:creationId xmlns:p14="http://schemas.microsoft.com/office/powerpoint/2010/main" val="185991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39B765-8732-42C9-8F72-13C3B5A48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Kernel stack exploit (kernel exploit)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Kernel stack overflows begin in two ways: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/>
              <a:t>Bug in kernel code</a:t>
            </a:r>
          </a:p>
          <a:p>
            <a:pPr lvl="2"/>
            <a:r>
              <a:rPr lang="en-US" sz="1600" dirty="0"/>
              <a:t>Allows overflow of a local variable, thus smashing the kernel stack</a:t>
            </a:r>
          </a:p>
          <a:p>
            <a:pPr lvl="3"/>
            <a:r>
              <a:rPr lang="en-US" sz="1400" dirty="0"/>
              <a:t>Makes it possible to corrupt the program or cause it to crash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/>
              <a:t>Overflow and corruption to the kernel stack itself through successive recursive calls of a kernel function</a:t>
            </a:r>
          </a:p>
        </p:txBody>
      </p:sp>
    </p:spTree>
    <p:extLst>
      <p:ext uri="{BB962C8B-B14F-4D97-AF65-F5344CB8AC3E}">
        <p14:creationId xmlns:p14="http://schemas.microsoft.com/office/powerpoint/2010/main" val="216476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456937-F1BA-42CC-A59E-995943703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Exploiting out-of-bounds (kernel exploit)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Reading data past the end or before the beginning of the intended buffer</a:t>
            </a:r>
          </a:p>
        </p:txBody>
      </p:sp>
    </p:spTree>
    <p:extLst>
      <p:ext uri="{BB962C8B-B14F-4D97-AF65-F5344CB8AC3E}">
        <p14:creationId xmlns:p14="http://schemas.microsoft.com/office/powerpoint/2010/main" val="184516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9F592F-3186-4715-86DF-D90A1A8DA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533400"/>
            <a:ext cx="9677398" cy="1020762"/>
          </a:xfrm>
        </p:spPr>
        <p:txBody>
          <a:bodyPr>
            <a:normAutofit/>
          </a:bodyPr>
          <a:lstStyle/>
          <a:p>
            <a:r>
              <a:rPr lang="en-US" sz="3300" dirty="0"/>
              <a:t>Integer </a:t>
            </a:r>
            <a:r>
              <a:rPr lang="en-US" sz="3300" dirty="0" err="1"/>
              <a:t>Signedness</a:t>
            </a:r>
            <a:r>
              <a:rPr lang="en-US" sz="3300" dirty="0"/>
              <a:t> Bugs and Overflows (kernel exploit)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The system interprets an unsigned variable as signed or when a signed variable is interpreted as unsigned</a:t>
            </a:r>
          </a:p>
          <a:p>
            <a:r>
              <a:rPr lang="en-US" sz="2100" dirty="0"/>
              <a:t>Can cause a negative number or extremely large number </a:t>
            </a:r>
          </a:p>
          <a:p>
            <a:pPr lvl="1"/>
            <a:r>
              <a:rPr lang="en-US" sz="1800" dirty="0"/>
              <a:t>Results in unexpected program behavior</a:t>
            </a:r>
          </a:p>
        </p:txBody>
      </p:sp>
    </p:spTree>
    <p:extLst>
      <p:ext uri="{BB962C8B-B14F-4D97-AF65-F5344CB8AC3E}">
        <p14:creationId xmlns:p14="http://schemas.microsoft.com/office/powerpoint/2010/main" val="116490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D6F1CF-942D-48A2-91D4-F9E9FD3BA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Return-Oriented Programming (kernel exploit)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An advanced version of stack smashing</a:t>
            </a:r>
          </a:p>
          <a:p>
            <a:r>
              <a:rPr lang="en-US" sz="2100" dirty="0"/>
              <a:t>Technique that allows an attacker to cause unexpected behavior in a program by hijacking program control flow without injecting any code</a:t>
            </a:r>
          </a:p>
          <a:p>
            <a:r>
              <a:rPr lang="en-US" sz="2100" dirty="0"/>
              <a:t>Chains together short instruction sequences present in a program’s address space</a:t>
            </a:r>
          </a:p>
          <a:p>
            <a:pPr lvl="1"/>
            <a:r>
              <a:rPr lang="en-US" sz="1800" dirty="0"/>
              <a:t>These short instruction sequences end in return instruction</a:t>
            </a:r>
          </a:p>
          <a:p>
            <a:pPr lvl="1"/>
            <a:r>
              <a:rPr lang="en-US" sz="1800" dirty="0"/>
              <a:t>When chained together, the attacker can use these to perform operations on the system</a:t>
            </a:r>
          </a:p>
        </p:txBody>
      </p:sp>
    </p:spTree>
    <p:extLst>
      <p:ext uri="{BB962C8B-B14F-4D97-AF65-F5344CB8AC3E}">
        <p14:creationId xmlns:p14="http://schemas.microsoft.com/office/powerpoint/2010/main" val="134547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79F07D-66D6-4C32-B191-70589C42F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Processor operates in two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100" dirty="0"/>
              <a:t>Kernel mode</a:t>
            </a:r>
          </a:p>
          <a:p>
            <a:pPr lvl="1"/>
            <a:r>
              <a:rPr lang="en-US" sz="1800" dirty="0"/>
              <a:t>Must be in kernel mode to access kernel space</a:t>
            </a:r>
          </a:p>
          <a:p>
            <a:pPr lvl="1"/>
            <a:r>
              <a:rPr lang="en-US" sz="1800" dirty="0"/>
              <a:t>Can access user space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User mode</a:t>
            </a:r>
          </a:p>
          <a:p>
            <a:pPr lvl="1"/>
            <a:r>
              <a:rPr lang="en-US" sz="1800" dirty="0"/>
              <a:t>User mode can access user space and make system calls to the kernel</a:t>
            </a:r>
          </a:p>
          <a:p>
            <a:pPr lvl="2"/>
            <a:r>
              <a:rPr lang="en-US" sz="1600" dirty="0"/>
              <a:t>Can NOT directly access the kernel</a:t>
            </a:r>
          </a:p>
          <a:p>
            <a:pPr lvl="2"/>
            <a:r>
              <a:rPr lang="en-US" sz="1600" dirty="0"/>
              <a:t>Can only make system  calls to gain temporary privilege</a:t>
            </a:r>
          </a:p>
        </p:txBody>
      </p:sp>
    </p:spTree>
    <p:extLst>
      <p:ext uri="{BB962C8B-B14F-4D97-AF65-F5344CB8AC3E}">
        <p14:creationId xmlns:p14="http://schemas.microsoft.com/office/powerpoint/2010/main" val="293451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D39DFC5-D5FB-43BD-827C-6DEC776D5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300" dirty="0"/>
              <a:t>OS divides Virtual Memory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100" dirty="0"/>
              <a:t>Kernel space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Area of virtual memory where system processes run</a:t>
            </a:r>
          </a:p>
          <a:p>
            <a:r>
              <a:rPr lang="en-US" sz="2100" dirty="0"/>
              <a:t>The kernel executes and provides services here</a:t>
            </a:r>
          </a:p>
          <a:p>
            <a:r>
              <a:rPr lang="en-US" sz="2100" dirty="0"/>
              <a:t>Has access to all the memory</a:t>
            </a:r>
          </a:p>
          <a:p>
            <a:r>
              <a:rPr lang="en-US" sz="2100" dirty="0"/>
              <a:t>Manages user space applications from messing with each other and the system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100" dirty="0"/>
              <a:t>User space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Area of virtual memory where normal applications will run</a:t>
            </a:r>
          </a:p>
          <a:p>
            <a:r>
              <a:rPr lang="en-US" sz="2100" dirty="0"/>
              <a:t>Processes have limited access to memory</a:t>
            </a:r>
          </a:p>
          <a:p>
            <a:r>
              <a:rPr lang="en-US" sz="2100" dirty="0"/>
              <a:t>Each process has its own virtual memory space and cannot access memory of other processes</a:t>
            </a:r>
          </a:p>
        </p:txBody>
      </p:sp>
    </p:spTree>
    <p:extLst>
      <p:ext uri="{BB962C8B-B14F-4D97-AF65-F5344CB8AC3E}">
        <p14:creationId xmlns:p14="http://schemas.microsoft.com/office/powerpoint/2010/main" val="178583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1FE4D8-D4EE-4319-ADC2-6D3F80E6E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Why this division?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100" dirty="0"/>
              <a:t>Isolating errors</a:t>
            </a:r>
          </a:p>
          <a:p>
            <a:pPr lvl="1"/>
            <a:r>
              <a:rPr lang="en-US" sz="1800" dirty="0"/>
              <a:t>Errors in kernel space will crash the entire system</a:t>
            </a:r>
          </a:p>
          <a:p>
            <a:pPr lvl="1"/>
            <a:r>
              <a:rPr lang="en-US" sz="1800" dirty="0"/>
              <a:t>Instead of the whole system crashing, only the specific application running in user space will crash</a:t>
            </a:r>
          </a:p>
          <a:p>
            <a:r>
              <a:rPr lang="en-US" sz="2100" dirty="0"/>
              <a:t>Prevents users from messing with memory or other resources owned by programs or the kernel</a:t>
            </a:r>
          </a:p>
          <a:p>
            <a:pPr lvl="1"/>
            <a:r>
              <a:rPr lang="en-US" sz="1800" dirty="0"/>
              <a:t>Limits the user’s ability to crash the entire system</a:t>
            </a:r>
          </a:p>
          <a:p>
            <a:r>
              <a:rPr lang="en-US" sz="2100" dirty="0"/>
              <a:t>Memory protection and hardware protection from malicious or errant software behaviors</a:t>
            </a:r>
          </a:p>
          <a:p>
            <a:pPr lvl="1"/>
            <a:r>
              <a:rPr lang="en-US" sz="1800" dirty="0"/>
              <a:t>But there are ways to get around this…</a:t>
            </a:r>
          </a:p>
        </p:txBody>
      </p:sp>
    </p:spTree>
    <p:extLst>
      <p:ext uri="{BB962C8B-B14F-4D97-AF65-F5344CB8AC3E}">
        <p14:creationId xmlns:p14="http://schemas.microsoft.com/office/powerpoint/2010/main" val="206921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1F7B08-CA5C-434D-A173-D50612A51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More information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100" dirty="0"/>
              <a:t>This mostly refers to Linux</a:t>
            </a:r>
          </a:p>
          <a:p>
            <a:pPr lvl="1"/>
            <a:r>
              <a:rPr lang="en-US" sz="1800" dirty="0"/>
              <a:t>Windows has user mode and kernel mode as well</a:t>
            </a:r>
          </a:p>
          <a:p>
            <a:pPr lvl="2"/>
            <a:r>
              <a:rPr lang="en-US" sz="1600" dirty="0"/>
              <a:t>The concept is similar in both operating systems but not exact</a:t>
            </a:r>
          </a:p>
          <a:p>
            <a:r>
              <a:rPr lang="en-US" sz="2100" dirty="0"/>
              <a:t>More detailed info on memory management</a:t>
            </a:r>
          </a:p>
          <a:p>
            <a:pPr lvl="1"/>
            <a:r>
              <a:rPr lang="en-US" sz="1800" u="sng" dirty="0">
                <a:hlinkClick r:id="rId4"/>
              </a:rPr>
              <a:t>https://youtu.be/EWwfMM2AW9g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6295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3093F4-7599-42D2-9E1C-A2E3AB667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How is this vulnerable?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Missing pointer checks</a:t>
            </a:r>
          </a:p>
          <a:p>
            <a:pPr lvl="1"/>
            <a:r>
              <a:rPr lang="en-US" sz="1800" dirty="0"/>
              <a:t>Check for null pointers</a:t>
            </a:r>
          </a:p>
          <a:p>
            <a:r>
              <a:rPr lang="en-US" sz="2100" dirty="0"/>
              <a:t>Missing permission check</a:t>
            </a:r>
          </a:p>
          <a:p>
            <a:r>
              <a:rPr lang="en-US" sz="2100" dirty="0"/>
              <a:t>Direct Memory Access (DMA) attack</a:t>
            </a:r>
          </a:p>
          <a:p>
            <a:r>
              <a:rPr lang="en-US" sz="2100" dirty="0"/>
              <a:t>Kernel exploits</a:t>
            </a:r>
          </a:p>
          <a:p>
            <a:pPr lvl="1"/>
            <a:r>
              <a:rPr lang="en-US" sz="1800" dirty="0"/>
              <a:t>Exploiting kernel stack</a:t>
            </a:r>
          </a:p>
          <a:p>
            <a:pPr lvl="1"/>
            <a:r>
              <a:rPr lang="en-US" sz="1800" dirty="0"/>
              <a:t>Exploiting out of bounds</a:t>
            </a:r>
          </a:p>
          <a:p>
            <a:pPr lvl="1"/>
            <a:r>
              <a:rPr lang="en-US" sz="1800" dirty="0"/>
              <a:t>Integer </a:t>
            </a:r>
            <a:r>
              <a:rPr lang="en-US" sz="1800" dirty="0" err="1"/>
              <a:t>signedness</a:t>
            </a:r>
            <a:r>
              <a:rPr lang="en-US" sz="1800" dirty="0"/>
              <a:t> bugs and overflows</a:t>
            </a:r>
          </a:p>
          <a:p>
            <a:pPr lvl="1"/>
            <a:r>
              <a:rPr lang="en-US" sz="1800" dirty="0"/>
              <a:t>Return to user (ret2usr) attacks</a:t>
            </a:r>
          </a:p>
          <a:p>
            <a:r>
              <a:rPr lang="en-US" sz="2100" dirty="0"/>
              <a:t>And many more!</a:t>
            </a:r>
          </a:p>
        </p:txBody>
      </p:sp>
    </p:spTree>
    <p:extLst>
      <p:ext uri="{BB962C8B-B14F-4D97-AF65-F5344CB8AC3E}">
        <p14:creationId xmlns:p14="http://schemas.microsoft.com/office/powerpoint/2010/main" val="184845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F776668-8E60-49F1-9725-C8F408378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Direct Memory Access (DMA) attack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Starts with a rogue device plugged into the computer</a:t>
            </a:r>
          </a:p>
          <a:p>
            <a:r>
              <a:rPr lang="en-US" sz="2100" dirty="0"/>
              <a:t>IEEE 1394, aka the FireWire port, allows devices to bypass the OS and directly access physical memory </a:t>
            </a:r>
          </a:p>
          <a:p>
            <a:r>
              <a:rPr lang="en-US" sz="2100" dirty="0"/>
              <a:t>Vulnerable if have FireWire, </a:t>
            </a:r>
            <a:r>
              <a:rPr lang="en-US" sz="2100" dirty="0" err="1"/>
              <a:t>ExpressCard</a:t>
            </a:r>
            <a:r>
              <a:rPr lang="en-US" sz="2100" dirty="0"/>
              <a:t>, Thunderbolt, or expansion ports PCI and PCI Express</a:t>
            </a:r>
          </a:p>
          <a:p>
            <a:pPr lvl="1"/>
            <a:r>
              <a:rPr lang="en-US" sz="1800" dirty="0"/>
              <a:t>If the user plugs in a rogue device, they could access physical address space and bypass almost all of the security measures of the operating system</a:t>
            </a:r>
          </a:p>
          <a:p>
            <a:pPr lvl="2"/>
            <a:r>
              <a:rPr lang="en-US" sz="1600" dirty="0"/>
              <a:t>Read encryption keys, install malware, or control other system devices</a:t>
            </a:r>
          </a:p>
          <a:p>
            <a:pPr lvl="2"/>
            <a:endParaRPr lang="en-US" dirty="0"/>
          </a:p>
          <a:p>
            <a:r>
              <a:rPr lang="en-US" sz="2100" dirty="0"/>
              <a:t>Be wary of what you plug into your computer</a:t>
            </a:r>
          </a:p>
        </p:txBody>
      </p:sp>
    </p:spTree>
    <p:extLst>
      <p:ext uri="{BB962C8B-B14F-4D97-AF65-F5344CB8AC3E}">
        <p14:creationId xmlns:p14="http://schemas.microsoft.com/office/powerpoint/2010/main" val="12832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ADE3FF-7721-4310-8008-A4E94DD35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Kernel Exploits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100" dirty="0"/>
              <a:t>An attacker tricks the user into running user-mode code using traditional exploit methods to gain access</a:t>
            </a:r>
          </a:p>
          <a:p>
            <a:pPr lvl="1"/>
            <a:r>
              <a:rPr lang="en-US" sz="1800" dirty="0"/>
              <a:t>Usually a “click-here” sort of deal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Attacker prepares shellcode for later use when exploiting the kernel</a:t>
            </a:r>
          </a:p>
          <a:p>
            <a:pPr lvl="1"/>
            <a:r>
              <a:rPr lang="en-US" sz="1800" dirty="0"/>
              <a:t>Exploit needs to know the location of critical structures in kernel memory or the addresses of kernel API functions</a:t>
            </a:r>
          </a:p>
          <a:p>
            <a:pPr lvl="2"/>
            <a:r>
              <a:rPr lang="en-US" sz="1600" dirty="0"/>
              <a:t>To do this, the attacker’s set-up code usually involves opening a kernel image from disk to analyze</a:t>
            </a:r>
          </a:p>
          <a:p>
            <a:pPr lvl="2"/>
            <a:r>
              <a:rPr lang="en-US" sz="1600" dirty="0"/>
              <a:t>The set-up code can also find custom OEM drivers to exploit</a:t>
            </a:r>
          </a:p>
        </p:txBody>
      </p:sp>
    </p:spTree>
    <p:extLst>
      <p:ext uri="{BB962C8B-B14F-4D97-AF65-F5344CB8AC3E}">
        <p14:creationId xmlns:p14="http://schemas.microsoft.com/office/powerpoint/2010/main" val="243532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272851-8FC3-4C3E-931E-6265A3EE8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8" y="0"/>
            <a:ext cx="1216847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Kernel Exploits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100" dirty="0"/>
              <a:t>Attacker uses one of two types of exploits to get shellcode on the system:</a:t>
            </a:r>
          </a:p>
          <a:p>
            <a:pPr lvl="1"/>
            <a:r>
              <a:rPr lang="en-US" sz="1800" dirty="0"/>
              <a:t>User space shellcode with kernel privileges</a:t>
            </a:r>
          </a:p>
          <a:p>
            <a:pPr lvl="2"/>
            <a:r>
              <a:rPr lang="en-US" sz="1600" dirty="0"/>
              <a:t>Easier to implement</a:t>
            </a:r>
          </a:p>
          <a:p>
            <a:pPr lvl="2"/>
            <a:r>
              <a:rPr lang="en-US" sz="1600" dirty="0"/>
              <a:t>Only requires overwriting small amount of data in kernel memory</a:t>
            </a:r>
          </a:p>
          <a:p>
            <a:pPr lvl="3"/>
            <a:r>
              <a:rPr lang="en-US" sz="1400" dirty="0"/>
              <a:t>Overwritten memory is usually a function that directs to the user space memory that contains the shellcode</a:t>
            </a:r>
          </a:p>
          <a:p>
            <a:pPr lvl="2"/>
            <a:r>
              <a:rPr lang="en-US" sz="1800" dirty="0"/>
              <a:t>No limit on size of shellcode</a:t>
            </a:r>
          </a:p>
          <a:p>
            <a:pPr lvl="2"/>
            <a:r>
              <a:rPr lang="en-US" sz="1800" dirty="0"/>
              <a:t>Does not work in Windows 8 or later because of SMEP (supervisor mode execution prevention)</a:t>
            </a:r>
          </a:p>
          <a:p>
            <a:pPr lvl="1"/>
            <a:r>
              <a:rPr lang="en-US" sz="1800" dirty="0"/>
              <a:t>Kernel space shellcode</a:t>
            </a:r>
          </a:p>
          <a:p>
            <a:pPr lvl="2"/>
            <a:r>
              <a:rPr lang="en-US" sz="1600" dirty="0"/>
              <a:t>Bypasses SMEP</a:t>
            </a:r>
          </a:p>
          <a:p>
            <a:pPr lvl="2"/>
            <a:r>
              <a:rPr lang="en-US" sz="1600" dirty="0"/>
              <a:t>Requires copying shellcode to kernel memory</a:t>
            </a:r>
          </a:p>
          <a:p>
            <a:pPr lvl="2"/>
            <a:r>
              <a:rPr lang="en-US" sz="1600" dirty="0"/>
              <a:t>Very few vulnerabilities allow overwriting large amounts of data in the kernel, so attackers use a hybrid approach</a:t>
            </a:r>
          </a:p>
          <a:p>
            <a:pPr lvl="3"/>
            <a:r>
              <a:rPr lang="en-US" sz="1400" dirty="0"/>
              <a:t>Small shellcode to disable SMEP then larger shellcode in user memory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100" dirty="0"/>
              <a:t>Once shellcode is successfully executed, attacker can run malicious code in kernel memory</a:t>
            </a:r>
          </a:p>
        </p:txBody>
      </p:sp>
    </p:spTree>
    <p:extLst>
      <p:ext uri="{BB962C8B-B14F-4D97-AF65-F5344CB8AC3E}">
        <p14:creationId xmlns:p14="http://schemas.microsoft.com/office/powerpoint/2010/main" val="46519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953</Words>
  <Application>Microsoft Office PowerPoint</Application>
  <PresentationFormat>Custom</PresentationFormat>
  <Paragraphs>110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Corbel</vt:lpstr>
      <vt:lpstr>Office Theme</vt:lpstr>
      <vt:lpstr>PP_C5Modules_CC_License_standard</vt:lpstr>
      <vt:lpstr>  Vulnerabilities</vt:lpstr>
      <vt:lpstr>Processor operates in two modes</vt:lpstr>
      <vt:lpstr>OS divides Virtual Memory</vt:lpstr>
      <vt:lpstr>Why this division?</vt:lpstr>
      <vt:lpstr>More information</vt:lpstr>
      <vt:lpstr>How is this vulnerable?</vt:lpstr>
      <vt:lpstr>Direct Memory Access (DMA) attack</vt:lpstr>
      <vt:lpstr>Kernel Exploits</vt:lpstr>
      <vt:lpstr>Kernel Exploits</vt:lpstr>
      <vt:lpstr>Ret2usr attack (kernel exploit)</vt:lpstr>
      <vt:lpstr>Ret2usr attack (kernel exploit)</vt:lpstr>
      <vt:lpstr>Kernel stack exploit (kernel exploit)</vt:lpstr>
      <vt:lpstr>Exploiting out-of-bounds (kernel exploit)</vt:lpstr>
      <vt:lpstr>Integer Signedness Bugs and Overflows (kernel exploit)</vt:lpstr>
      <vt:lpstr>Return-Oriented Programming (kernel exploit)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Kernel space vs User space</dc:title>
  <dc:creator>Hahn, Danica</dc:creator>
  <cp:lastModifiedBy>Hahn, Danica</cp:lastModifiedBy>
  <cp:revision>72</cp:revision>
  <dcterms:created xsi:type="dcterms:W3CDTF">2017-05-29T17:34:53Z</dcterms:created>
  <dcterms:modified xsi:type="dcterms:W3CDTF">2017-07-27T20:37:38Z</dcterms:modified>
</cp:coreProperties>
</file>